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326" r:id="rId4"/>
    <p:sldId id="347" r:id="rId5"/>
    <p:sldId id="381" r:id="rId6"/>
    <p:sldId id="382" r:id="rId7"/>
    <p:sldId id="386" r:id="rId8"/>
    <p:sldId id="383" r:id="rId9"/>
    <p:sldId id="384" r:id="rId10"/>
    <p:sldId id="385" r:id="rId11"/>
    <p:sldId id="268" r:id="rId12"/>
    <p:sldId id="304" r:id="rId13"/>
    <p:sldId id="305" r:id="rId14"/>
    <p:sldId id="323" r:id="rId15"/>
    <p:sldId id="325" r:id="rId16"/>
    <p:sldId id="324" r:id="rId17"/>
    <p:sldId id="306" r:id="rId18"/>
    <p:sldId id="307" r:id="rId19"/>
    <p:sldId id="348" r:id="rId20"/>
    <p:sldId id="350" r:id="rId21"/>
    <p:sldId id="351" r:id="rId22"/>
    <p:sldId id="352" r:id="rId23"/>
    <p:sldId id="353" r:id="rId24"/>
    <p:sldId id="354" r:id="rId25"/>
    <p:sldId id="349" r:id="rId26"/>
    <p:sldId id="355" r:id="rId27"/>
    <p:sldId id="356" r:id="rId28"/>
    <p:sldId id="357" r:id="rId29"/>
    <p:sldId id="358" r:id="rId30"/>
    <p:sldId id="359" r:id="rId31"/>
    <p:sldId id="360" r:id="rId32"/>
    <p:sldId id="310" r:id="rId33"/>
    <p:sldId id="312" r:id="rId34"/>
    <p:sldId id="313" r:id="rId35"/>
    <p:sldId id="271" r:id="rId36"/>
    <p:sldId id="270" r:id="rId37"/>
    <p:sldId id="274" r:id="rId38"/>
    <p:sldId id="291" r:id="rId39"/>
    <p:sldId id="311" r:id="rId40"/>
    <p:sldId id="308" r:id="rId41"/>
    <p:sldId id="315" r:id="rId42"/>
    <p:sldId id="309" r:id="rId43"/>
    <p:sldId id="314" r:id="rId44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6" autoAdjust="0"/>
    <p:restoredTop sz="94646" autoAdjust="0"/>
  </p:normalViewPr>
  <p:slideViewPr>
    <p:cSldViewPr>
      <p:cViewPr varScale="1">
        <p:scale>
          <a:sx n="94" d="100"/>
          <a:sy n="94" d="100"/>
        </p:scale>
        <p:origin x="1368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.jpeg>
</file>

<file path=ppt/media/image10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BDBC90-9322-4200-9D55-97ED91B5B4B4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0AFB84-9FF1-429B-B0D4-DA402DCE91E4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6"/>
          <p:cNvGrpSpPr/>
          <p:nvPr/>
        </p:nvGrpSpPr>
        <p:grpSpPr>
          <a:xfrm>
            <a:off x="0" y="3268345"/>
            <a:ext cx="9144000" cy="146304"/>
            <a:chOff x="0" y="3268345"/>
            <a:chExt cx="9144000" cy="146304"/>
          </a:xfrm>
        </p:grpSpPr>
        <p:sp>
          <p:nvSpPr>
            <p:cNvPr id="13" name="Rectangle 12"/>
            <p:cNvSpPr/>
            <p:nvPr userDrawn="1"/>
          </p:nvSpPr>
          <p:spPr>
            <a:xfrm>
              <a:off x="0" y="3268345"/>
              <a:ext cx="9144000" cy="14630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5181600" y="3268345"/>
              <a:ext cx="1097280" cy="1463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6278880" y="3268345"/>
              <a:ext cx="1097280" cy="14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7376160" y="3268345"/>
              <a:ext cx="1097280" cy="1463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752600"/>
            <a:ext cx="7924800" cy="1470025"/>
          </a:xfrm>
          <a:prstGeom prst="rect">
            <a:avLst/>
          </a:prstGeom>
        </p:spPr>
        <p:txBody>
          <a:bodyPr anchor="b"/>
          <a:lstStyle>
            <a:lvl1pPr algn="ctr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05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直排文字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grpSp>
        <p:nvGrpSpPr>
          <p:cNvPr id="2" name="Group 7"/>
          <p:cNvGrpSpPr/>
          <p:nvPr/>
        </p:nvGrpSpPr>
        <p:grpSpPr>
          <a:xfrm flipH="1">
            <a:off x="0" y="1371600"/>
            <a:ext cx="9144000" cy="73152"/>
            <a:chOff x="0" y="3268345"/>
            <a:chExt cx="9144000" cy="146304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3268345"/>
              <a:ext cx="9144000" cy="14630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5181600" y="3268345"/>
              <a:ext cx="1097280" cy="1463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6278880" y="3268345"/>
              <a:ext cx="1097280" cy="14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7376160" y="3268345"/>
              <a:ext cx="1097280" cy="1463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8"/>
            <a:ext cx="18288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1722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39712" y="6356350"/>
            <a:ext cx="1868424" cy="365125"/>
          </a:xfrm>
        </p:spPr>
        <p:txBody>
          <a:bodyPr/>
          <a:lstStyle/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6"/>
          <p:cNvGrpSpPr/>
          <p:nvPr/>
        </p:nvGrpSpPr>
        <p:grpSpPr>
          <a:xfrm rot="5400000" flipH="1">
            <a:off x="3332988" y="3384804"/>
            <a:ext cx="6867144" cy="73152"/>
            <a:chOff x="0" y="3268345"/>
            <a:chExt cx="9144000" cy="146304"/>
          </a:xfrm>
        </p:grpSpPr>
        <p:sp>
          <p:nvSpPr>
            <p:cNvPr id="8" name="Rectangle 7"/>
            <p:cNvSpPr/>
            <p:nvPr userDrawn="1"/>
          </p:nvSpPr>
          <p:spPr>
            <a:xfrm>
              <a:off x="0" y="3268345"/>
              <a:ext cx="9144000" cy="14630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5181600" y="3268345"/>
              <a:ext cx="1097280" cy="1463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6278880" y="3268345"/>
              <a:ext cx="1097280" cy="14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7376160" y="3268345"/>
              <a:ext cx="1097280" cy="1463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9616"/>
            <a:ext cx="8229600" cy="4626547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2" name="Group 13"/>
          <p:cNvGrpSpPr/>
          <p:nvPr/>
        </p:nvGrpSpPr>
        <p:grpSpPr>
          <a:xfrm>
            <a:off x="0" y="1371600"/>
            <a:ext cx="9144000" cy="73152"/>
            <a:chOff x="0" y="3268345"/>
            <a:chExt cx="9144000" cy="146304"/>
          </a:xfrm>
        </p:grpSpPr>
        <p:sp>
          <p:nvSpPr>
            <p:cNvPr id="15" name="Rectangle 14"/>
            <p:cNvSpPr/>
            <p:nvPr userDrawn="1"/>
          </p:nvSpPr>
          <p:spPr>
            <a:xfrm>
              <a:off x="0" y="3268345"/>
              <a:ext cx="9144000" cy="14630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5181600" y="3268345"/>
              <a:ext cx="1097280" cy="1463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6278880" y="3268345"/>
              <a:ext cx="1097280" cy="14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7376160" y="3268345"/>
              <a:ext cx="1097280" cy="1463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512" y="4406900"/>
            <a:ext cx="78272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2667000"/>
            <a:ext cx="78272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7" name="Group 12"/>
          <p:cNvGrpSpPr/>
          <p:nvPr/>
        </p:nvGrpSpPr>
        <p:grpSpPr>
          <a:xfrm flipH="1">
            <a:off x="0" y="4228465"/>
            <a:ext cx="9144000" cy="146304"/>
            <a:chOff x="0" y="3268345"/>
            <a:chExt cx="9144000" cy="146304"/>
          </a:xfrm>
        </p:grpSpPr>
        <p:sp>
          <p:nvSpPr>
            <p:cNvPr id="14" name="Rectangle 13"/>
            <p:cNvSpPr/>
            <p:nvPr userDrawn="1"/>
          </p:nvSpPr>
          <p:spPr>
            <a:xfrm>
              <a:off x="0" y="3268345"/>
              <a:ext cx="9144000" cy="14630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5181600" y="3268345"/>
              <a:ext cx="1097280" cy="1463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6278880" y="3268345"/>
              <a:ext cx="1097280" cy="14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7376160" y="3268345"/>
              <a:ext cx="1097280" cy="1463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grpSp>
        <p:nvGrpSpPr>
          <p:cNvPr id="2" name="Group 14"/>
          <p:cNvGrpSpPr/>
          <p:nvPr/>
        </p:nvGrpSpPr>
        <p:grpSpPr>
          <a:xfrm>
            <a:off x="0" y="1371600"/>
            <a:ext cx="9144000" cy="73152"/>
            <a:chOff x="0" y="3268345"/>
            <a:chExt cx="9144000" cy="146304"/>
          </a:xfrm>
        </p:grpSpPr>
        <p:sp>
          <p:nvSpPr>
            <p:cNvPr id="16" name="Rectangle 15"/>
            <p:cNvSpPr/>
            <p:nvPr userDrawn="1"/>
          </p:nvSpPr>
          <p:spPr>
            <a:xfrm>
              <a:off x="0" y="3268345"/>
              <a:ext cx="9144000" cy="14630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5181600" y="3268345"/>
              <a:ext cx="1097280" cy="1463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6278880" y="3268345"/>
              <a:ext cx="1097280" cy="14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7376160" y="3268345"/>
              <a:ext cx="1097280" cy="1463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2971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00200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2971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grpSp>
        <p:nvGrpSpPr>
          <p:cNvPr id="2" name="Group 16"/>
          <p:cNvGrpSpPr/>
          <p:nvPr/>
        </p:nvGrpSpPr>
        <p:grpSpPr>
          <a:xfrm>
            <a:off x="0" y="1371600"/>
            <a:ext cx="9144000" cy="73152"/>
            <a:chOff x="0" y="3268345"/>
            <a:chExt cx="9144000" cy="146304"/>
          </a:xfrm>
        </p:grpSpPr>
        <p:sp>
          <p:nvSpPr>
            <p:cNvPr id="18" name="Rectangle 17"/>
            <p:cNvSpPr/>
            <p:nvPr userDrawn="1"/>
          </p:nvSpPr>
          <p:spPr>
            <a:xfrm>
              <a:off x="0" y="3268345"/>
              <a:ext cx="9144000" cy="14630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5181600" y="3268345"/>
              <a:ext cx="1097280" cy="1463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6278880" y="3268345"/>
              <a:ext cx="1097280" cy="14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7376160" y="3268345"/>
              <a:ext cx="1097280" cy="1463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grpSp>
        <p:nvGrpSpPr>
          <p:cNvPr id="2" name="Group 12"/>
          <p:cNvGrpSpPr/>
          <p:nvPr/>
        </p:nvGrpSpPr>
        <p:grpSpPr>
          <a:xfrm flipH="1">
            <a:off x="0" y="1371600"/>
            <a:ext cx="9144000" cy="73152"/>
            <a:chOff x="0" y="3268345"/>
            <a:chExt cx="9144000" cy="146304"/>
          </a:xfrm>
        </p:grpSpPr>
        <p:sp>
          <p:nvSpPr>
            <p:cNvPr id="14" name="Rectangle 13"/>
            <p:cNvSpPr/>
            <p:nvPr userDrawn="1"/>
          </p:nvSpPr>
          <p:spPr>
            <a:xfrm>
              <a:off x="0" y="3268345"/>
              <a:ext cx="9144000" cy="14630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5181600" y="3268345"/>
              <a:ext cx="1097280" cy="1463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6278880" y="3268345"/>
              <a:ext cx="1097280" cy="14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7376160" y="3268345"/>
              <a:ext cx="1097280" cy="1463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5" name="Group 10"/>
          <p:cNvGrpSpPr/>
          <p:nvPr/>
        </p:nvGrpSpPr>
        <p:grpSpPr>
          <a:xfrm>
            <a:off x="-9144" y="-18288"/>
            <a:ext cx="9144000" cy="146304"/>
            <a:chOff x="0" y="3268345"/>
            <a:chExt cx="9144000" cy="146304"/>
          </a:xfrm>
        </p:grpSpPr>
        <p:sp>
          <p:nvSpPr>
            <p:cNvPr id="12" name="Rectangle 11"/>
            <p:cNvSpPr/>
            <p:nvPr userDrawn="1"/>
          </p:nvSpPr>
          <p:spPr>
            <a:xfrm>
              <a:off x="0" y="3268345"/>
              <a:ext cx="9144000" cy="14630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5495544" y="3268345"/>
              <a:ext cx="1097280" cy="1463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592824" y="3268345"/>
              <a:ext cx="1097280" cy="14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7690104" y="3268345"/>
              <a:ext cx="1097280" cy="1463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7937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8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371600"/>
            <a:ext cx="5111750" cy="4754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371600"/>
            <a:ext cx="3008313" cy="47545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8" name="Group 13"/>
          <p:cNvGrpSpPr/>
          <p:nvPr/>
        </p:nvGrpSpPr>
        <p:grpSpPr>
          <a:xfrm flipH="1">
            <a:off x="0" y="1143000"/>
            <a:ext cx="9144000" cy="73152"/>
            <a:chOff x="0" y="3268345"/>
            <a:chExt cx="9144000" cy="146304"/>
          </a:xfrm>
        </p:grpSpPr>
        <p:sp>
          <p:nvSpPr>
            <p:cNvPr id="15" name="Rectangle 14"/>
            <p:cNvSpPr/>
            <p:nvPr userDrawn="1"/>
          </p:nvSpPr>
          <p:spPr>
            <a:xfrm>
              <a:off x="0" y="3268345"/>
              <a:ext cx="9144000" cy="14630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5181600" y="3268345"/>
              <a:ext cx="1097280" cy="1463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6278880" y="3268345"/>
              <a:ext cx="1097280" cy="14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7376160" y="3268345"/>
              <a:ext cx="1097280" cy="1463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1801368" y="685800"/>
            <a:ext cx="5495544" cy="3886200"/>
          </a:xfrm>
          <a:solidFill>
            <a:schemeClr val="accent1"/>
          </a:solidFill>
          <a:effectLst>
            <a:reflection blurRad="6350" stA="52000" endA="300" endPos="35000" dir="5400000" sy="-100000" algn="bl" rotWithShape="0"/>
          </a:effectLst>
          <a:scene3d>
            <a:camera prst="orthographicFront"/>
            <a:lightRig rig="contrasting" dir="t"/>
          </a:scene3d>
          <a:sp3d contourW="12700" prstMaterial="softEdge">
            <a:bevelT prst="cross"/>
            <a:contourClr>
              <a:srgbClr val="FFFFFF"/>
            </a:contourClr>
          </a:sp3d>
        </p:spPr>
        <p:txBody>
          <a:bodyPr/>
          <a:lstStyle/>
          <a:p>
            <a:r>
              <a:rPr lang="zh-TW" altLang="en-US" smtClean="0"/>
              <a:t>按一下圖示以新增圖片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grpSp>
        <p:nvGrpSpPr>
          <p:cNvPr id="3" name="Group 15"/>
          <p:cNvGrpSpPr/>
          <p:nvPr/>
        </p:nvGrpSpPr>
        <p:grpSpPr>
          <a:xfrm>
            <a:off x="-9144" y="-18288"/>
            <a:ext cx="9144000" cy="146304"/>
            <a:chOff x="0" y="3268345"/>
            <a:chExt cx="9144000" cy="146304"/>
          </a:xfrm>
        </p:grpSpPr>
        <p:sp>
          <p:nvSpPr>
            <p:cNvPr id="17" name="Rectangle 16"/>
            <p:cNvSpPr/>
            <p:nvPr userDrawn="1"/>
          </p:nvSpPr>
          <p:spPr>
            <a:xfrm>
              <a:off x="0" y="3268345"/>
              <a:ext cx="9144000" cy="146304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5495544" y="3268345"/>
              <a:ext cx="1097280" cy="1463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6592824" y="3268345"/>
              <a:ext cx="1097280" cy="1463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7690104" y="3268345"/>
              <a:ext cx="1097280" cy="1463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26" y="0"/>
            <a:ext cx="9144000" cy="6286520"/>
          </a:xfrm>
          <a:prstGeom prst="rect">
            <a:avLst/>
          </a:prstGeom>
          <a:gradFill flip="none" rotWithShape="1">
            <a:gsLst>
              <a:gs pos="1000">
                <a:schemeClr val="bg2">
                  <a:alpha val="0"/>
                </a:schemeClr>
              </a:gs>
              <a:gs pos="100000">
                <a:schemeClr val="bg1">
                  <a:alpha val="92000"/>
                </a:schemeClr>
              </a:gs>
            </a:gsLst>
            <a:lin ang="16200000" scaled="1"/>
            <a:tileRect/>
          </a:gradFill>
          <a:ln w="28575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74536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ysClr val="windowText" lastClr="000000"/>
                </a:solidFill>
              </a:defRPr>
            </a:lvl1pPr>
          </a:lstStyle>
          <a:p>
            <a:fld id="{766CA2E2-0D20-4391-8F3E-CAAFE6E7FA52}" type="datetimeFigureOut">
              <a:rPr lang="zh-TW" altLang="en-US" smtClean="0"/>
              <a:t>2017/12/18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ysClr val="windowText" lastClr="000000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0248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ysClr val="windowText" lastClr="000000"/>
                </a:solidFill>
              </a:defRPr>
            </a:lvl1pPr>
          </a:lstStyle>
          <a:p>
            <a:fld id="{722B575E-21D9-4F81-9A86-37E23FE3D5C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Title Placeholder 7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ln>
            <a:noFill/>
          </a:ln>
          <a:solidFill>
            <a:srgbClr val="FFFFFF"/>
          </a:solidFill>
          <a:effectLst>
            <a:glow rad="101600">
              <a:schemeClr val="tx2"/>
            </a:glo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tx2"/>
        </a:buClr>
        <a:buSzPct val="70000"/>
        <a:buFont typeface="Wingdings 2" panose="05020102010507070707" pitchFamily="18" charset="2"/>
        <a:buChar char="¥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accent4"/>
        </a:buClr>
        <a:buSzPct val="60000"/>
        <a:buFont typeface="Wingdings 2" panose="05020102010507070707" pitchFamily="18" charset="2"/>
        <a:buChar char="¥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accent5"/>
        </a:buClr>
        <a:buSzPct val="57000"/>
        <a:buFont typeface="Wingdings 2" panose="05020102010507070707" pitchFamily="18" charset="2"/>
        <a:buChar char="¥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accent6"/>
        </a:buClr>
        <a:buSzPct val="55000"/>
        <a:buFont typeface="Wingdings 2" panose="05020102010507070707" pitchFamily="18" charset="2"/>
        <a:buChar char="¥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accent2"/>
        </a:buClr>
        <a:buSzPct val="50000"/>
        <a:buFont typeface="Wingdings 2" panose="05020102010507070707" pitchFamily="18" charset="2"/>
        <a:buChar char="¥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ata.qq.com/article?id=2982" TargetMode="External"/><Relationship Id="rId3" Type="http://schemas.openxmlformats.org/officeDocument/2006/relationships/hyperlink" Target="https://alizs.taobao.com/industry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智慧国检项目</a:t>
            </a:r>
            <a:r>
              <a:rPr lang="zh-CN" altLang="en-US"/>
              <a:t/>
            </a:r>
            <a:br>
              <a:rPr lang="zh-CN" altLang="en-US"/>
            </a:b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复旦大学</a:t>
            </a:r>
          </a:p>
          <a:p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1324698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60550"/>
            <a:ext cx="8229600" cy="390398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应用场景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>
                <a:sym typeface="+mn-ea"/>
              </a:rPr>
              <a:t>12</a:t>
            </a:r>
            <a:r>
              <a:rPr lang="zh-CN" altLang="en-US" sz="2400">
                <a:sym typeface="+mn-ea"/>
              </a:rPr>
              <a:t>月前提交项目计划书</a:t>
            </a:r>
          </a:p>
          <a:p>
            <a:r>
              <a:rPr lang="en-US" altLang="zh-CN" sz="2400">
                <a:sym typeface="+mn-ea"/>
              </a:rPr>
              <a:t>18</a:t>
            </a:r>
            <a:r>
              <a:rPr lang="zh-CN" altLang="en-US" sz="2400">
                <a:sym typeface="+mn-ea"/>
              </a:rPr>
              <a:t>年</a:t>
            </a:r>
            <a:r>
              <a:rPr lang="en-US" altLang="zh-CN" sz="2400">
                <a:sym typeface="+mn-ea"/>
              </a:rPr>
              <a:t>6</a:t>
            </a:r>
            <a:r>
              <a:rPr lang="zh-CN" altLang="en-US" sz="2400">
                <a:sym typeface="+mn-ea"/>
              </a:rPr>
              <a:t>月底初步达成阶段成果</a:t>
            </a:r>
            <a:endParaRPr lang="zh-TW" altLang="en-US" sz="2400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>
                <a:sym typeface="+mn-ea"/>
              </a:rPr>
              <a:t/>
            </a:r>
            <a:br>
              <a:rPr lang="zh-CN" altLang="en-US">
                <a:sym typeface="+mn-ea"/>
              </a:rPr>
            </a:br>
            <a:r>
              <a:rPr lang="zh-CN" altLang="en-US">
                <a:sym typeface="+mn-ea"/>
              </a:rPr>
              <a:t/>
            </a:r>
            <a:br>
              <a:rPr lang="zh-CN" altLang="en-US">
                <a:sym typeface="+mn-ea"/>
              </a:rPr>
            </a:br>
            <a:r>
              <a:rPr lang="zh-CN" altLang="en-US">
                <a:sym typeface="+mn-ea"/>
              </a:rPr>
              <a:t>重要时间节点</a:t>
            </a:r>
            <a:r>
              <a:rPr lang="zh-CN" altLang="en-US"/>
              <a:t/>
            </a:r>
            <a:br>
              <a:rPr lang="zh-CN" altLang="en-US"/>
            </a:b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检疫需求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货物</a:t>
            </a:r>
          </a:p>
          <a:p>
            <a:r>
              <a:rPr lang="zh-CN" altLang="en-US"/>
              <a:t>食品</a:t>
            </a:r>
          </a:p>
          <a:p>
            <a:r>
              <a:rPr lang="zh-CN" altLang="en-US"/>
              <a:t>危化品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常见业务流程确定</a:t>
            </a:r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审核</a:t>
            </a:r>
          </a:p>
          <a:p>
            <a:r>
              <a:rPr lang="zh-CN" altLang="en-US"/>
              <a:t>查验</a:t>
            </a:r>
          </a:p>
          <a:p>
            <a:r>
              <a:rPr lang="zh-CN" altLang="en-US"/>
              <a:t>采样</a:t>
            </a:r>
          </a:p>
          <a:p>
            <a:r>
              <a:rPr lang="zh-CN" altLang="en-US"/>
              <a:t>登记</a:t>
            </a:r>
          </a:p>
          <a:p>
            <a:r>
              <a:rPr lang="zh-CN" altLang="en-US"/>
              <a:t>查询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业务流程抽象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货检处</a:t>
            </a:r>
          </a:p>
          <a:p>
            <a:r>
              <a:rPr lang="zh-CN" altLang="en-US"/>
              <a:t>一科：危化品和机电</a:t>
            </a:r>
          </a:p>
          <a:p>
            <a:r>
              <a:rPr lang="zh-CN" altLang="en-US"/>
              <a:t>二科：鲜活货</a:t>
            </a:r>
          </a:p>
          <a:p>
            <a:r>
              <a:rPr lang="zh-CN" altLang="en-US"/>
              <a:t>三科：食品和化妆品</a:t>
            </a:r>
          </a:p>
          <a:p>
            <a:r>
              <a:rPr lang="zh-CN" altLang="en-US"/>
              <a:t>四科：服装和仿真首饰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业务部门架构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eciq </a:t>
            </a:r>
            <a:r>
              <a:rPr lang="zh-CN" altLang="en-US"/>
              <a:t>质检总局开发的系统</a:t>
            </a:r>
          </a:p>
          <a:p>
            <a:r>
              <a:rPr lang="en-US" altLang="zh-CN"/>
              <a:t>iciq </a:t>
            </a:r>
            <a:r>
              <a:rPr lang="zh-CN" altLang="en-US"/>
              <a:t>货检处开发的系统</a:t>
            </a:r>
          </a:p>
          <a:p>
            <a:r>
              <a:rPr lang="zh-CN" altLang="en-US"/>
              <a:t>空运进出境货物查验监管系统</a:t>
            </a:r>
            <a:r>
              <a:rPr lang="en-US" altLang="zh-CN"/>
              <a:t>-</a:t>
            </a:r>
            <a:r>
              <a:rPr lang="zh-CN" altLang="en-US"/>
              <a:t>登记，放行</a:t>
            </a:r>
          </a:p>
          <a:p>
            <a:r>
              <a:rPr lang="zh-CN" altLang="en-US"/>
              <a:t>送样系统</a:t>
            </a:r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部门软件关系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来源</a:t>
            </a:r>
            <a:r>
              <a:rPr lang="en-US" altLang="zh-CN"/>
              <a:t>-</a:t>
            </a:r>
            <a:r>
              <a:rPr lang="zh-CN" altLang="en-US"/>
              <a:t>数据库，空运进出境平台</a:t>
            </a:r>
          </a:p>
          <a:p>
            <a:r>
              <a:rPr lang="zh-CN" altLang="en-US"/>
              <a:t>格式</a:t>
            </a:r>
          </a:p>
          <a:p>
            <a:r>
              <a:rPr lang="zh-CN" altLang="en-US"/>
              <a:t>软件</a:t>
            </a:r>
          </a:p>
          <a:p>
            <a:r>
              <a:rPr lang="zh-CN" altLang="en-US"/>
              <a:t>人员</a:t>
            </a:r>
          </a:p>
          <a:p>
            <a:r>
              <a:rPr lang="zh-CN" altLang="en-US"/>
              <a:t>权限</a:t>
            </a:r>
            <a:r>
              <a:rPr lang="en-US" altLang="zh-CN"/>
              <a:t>-</a:t>
            </a:r>
            <a:r>
              <a:rPr lang="zh-CN" altLang="en-US"/>
              <a:t>内网隔离</a:t>
            </a:r>
          </a:p>
          <a:p>
            <a:r>
              <a:rPr lang="zh-CN" altLang="en-US"/>
              <a:t>数据交付方式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数据来源</a:t>
            </a:r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图像结构化数据提取</a:t>
            </a:r>
          </a:p>
          <a:p>
            <a:r>
              <a:rPr lang="zh-CN" altLang="en-US"/>
              <a:t>数据集中</a:t>
            </a:r>
          </a:p>
          <a:p>
            <a:r>
              <a:rPr lang="zh-CN" altLang="en-US"/>
              <a:t>数据清洗</a:t>
            </a:r>
          </a:p>
          <a:p>
            <a:r>
              <a:rPr lang="zh-CN" altLang="en-US"/>
              <a:t>数据统计分析</a:t>
            </a:r>
          </a:p>
          <a:p>
            <a:r>
              <a:rPr lang="zh-CN" altLang="en-US"/>
              <a:t>数据异常预警</a:t>
            </a:r>
          </a:p>
          <a:p>
            <a:r>
              <a:rPr lang="zh-CN" altLang="en-US"/>
              <a:t>数据预测</a:t>
            </a:r>
          </a:p>
          <a:p>
            <a:r>
              <a:rPr lang="zh-CN" altLang="en-US"/>
              <a:t>区块链相关技术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技术选型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公式模型</a:t>
            </a:r>
          </a:p>
          <a:p>
            <a:pPr marL="0" indent="0">
              <a:buNone/>
            </a:pPr>
            <a:r>
              <a:rPr lang="zh-CN" altLang="en-US"/>
              <a:t>   </a:t>
            </a:r>
            <a:r>
              <a:rPr lang="en-US">
                <a:sym typeface="+mn-ea"/>
              </a:rPr>
              <a:t>f(f(f(f(f(x1),x2),x3),x4),,,,,,,,,,,,,,,xn)</a:t>
            </a:r>
            <a:endParaRPr lang="zh-CN" altLang="en-US"/>
          </a:p>
          <a:p>
            <a:r>
              <a:rPr lang="zh-CN" altLang="zh-CN"/>
              <a:t>初始块</a:t>
            </a:r>
          </a:p>
          <a:p>
            <a:r>
              <a:rPr lang="zh-CN" altLang="zh-CN"/>
              <a:t>普通块</a:t>
            </a:r>
          </a:p>
          <a:p>
            <a:r>
              <a:rPr lang="zh-CN" altLang="zh-CN"/>
              <a:t>成链算法</a:t>
            </a:r>
          </a:p>
          <a:p>
            <a:r>
              <a:rPr lang="zh-CN" altLang="zh-CN"/>
              <a:t>广播</a:t>
            </a:r>
          </a:p>
          <a:p>
            <a:r>
              <a:rPr lang="zh-CN" altLang="zh-CN"/>
              <a:t>安全特征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区块链核心技术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ym typeface="+mn-ea"/>
              </a:rPr>
              <a:t>0.</a:t>
            </a:r>
            <a:r>
              <a:rPr lang="zh-CN" altLang="en-US">
                <a:sym typeface="+mn-ea"/>
              </a:rPr>
              <a:t>重要时间节点</a:t>
            </a:r>
            <a:endParaRPr lang="zh-CN" altLang="en-US"/>
          </a:p>
          <a:p>
            <a:pPr marL="0" indent="0">
              <a:buNone/>
            </a:pPr>
            <a:r>
              <a:rPr lang="en-US">
                <a:sym typeface="+mn-ea"/>
              </a:rPr>
              <a:t>1.</a:t>
            </a:r>
            <a:r>
              <a:rPr lang="zh-CN" altLang="en-US">
                <a:sym typeface="+mn-ea"/>
              </a:rPr>
              <a:t>检疫需求确定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2.</a:t>
            </a:r>
            <a:r>
              <a:rPr lang="zh-CN" altLang="en-US">
                <a:sym typeface="+mn-ea"/>
              </a:rPr>
              <a:t>常见业务流程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3.</a:t>
            </a:r>
            <a:r>
              <a:rPr lang="zh-CN" altLang="en-US">
                <a:sym typeface="+mn-ea"/>
              </a:rPr>
              <a:t>数据来源（字段，格式，权限，位置）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4.</a:t>
            </a:r>
            <a:r>
              <a:rPr lang="zh-CN" altLang="en-US">
                <a:sym typeface="+mn-ea"/>
              </a:rPr>
              <a:t>技术选型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5.</a:t>
            </a:r>
            <a:r>
              <a:rPr lang="zh-CN" altLang="en-US">
                <a:sym typeface="+mn-ea"/>
              </a:rPr>
              <a:t>项目实施</a:t>
            </a:r>
            <a:endParaRPr lang="zh-CN" altLang="en-US"/>
          </a:p>
          <a:p>
            <a:pPr marL="0" indent="0">
              <a:buNone/>
            </a:pPr>
            <a:r>
              <a:rPr lang="en-US" altLang="zh-CN">
                <a:sym typeface="+mn-ea"/>
              </a:rPr>
              <a:t>6.</a:t>
            </a:r>
            <a:r>
              <a:rPr lang="zh-CN" altLang="en-US">
                <a:sym typeface="+mn-ea"/>
              </a:rPr>
              <a:t>提交成果</a:t>
            </a:r>
            <a:endParaRPr lang="zh-CN" altLang="en-US"/>
          </a:p>
          <a:p>
            <a:pPr marL="0" indent="0">
              <a:buNone/>
            </a:pPr>
            <a:endParaRPr lang="en-US" altLang="zh-TW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>
                <a:sym typeface="+mn-ea"/>
              </a:rPr>
              <a:t/>
            </a:r>
            <a:br>
              <a:rPr lang="zh-CN" altLang="en-US">
                <a:sym typeface="+mn-ea"/>
              </a:rPr>
            </a:br>
            <a:r>
              <a:rPr lang="zh-CN" altLang="en-US">
                <a:sym typeface="+mn-ea"/>
              </a:rPr>
              <a:t/>
            </a:r>
            <a:br>
              <a:rPr lang="zh-CN" altLang="en-US">
                <a:sym typeface="+mn-ea"/>
              </a:rPr>
            </a:br>
            <a:r>
              <a:rPr lang="zh-CN" altLang="en-US">
                <a:sym typeface="+mn-ea"/>
              </a:rPr>
              <a:t>整体议程</a:t>
            </a:r>
            <a:r>
              <a:rPr lang="zh-CN" altLang="en-US"/>
              <a:t/>
            </a:r>
            <a:br>
              <a:rPr lang="zh-CN" altLang="en-US"/>
            </a:b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10000"/>
          </a:bodyPr>
          <a:lstStyle/>
          <a:p>
            <a:pPr marL="0" indent="0">
              <a:buNone/>
            </a:pPr>
            <a:r>
              <a:rPr lang="en-US"/>
              <a:t>import hashlib as hasher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class Block:</a:t>
            </a:r>
          </a:p>
          <a:p>
            <a:pPr marL="0" indent="0">
              <a:buNone/>
            </a:pPr>
            <a:r>
              <a:rPr lang="en-US"/>
              <a:t>  def __init__(self, index, timestamp, data, previous_hash):</a:t>
            </a:r>
          </a:p>
          <a:p>
            <a:pPr marL="0" indent="0">
              <a:buNone/>
            </a:pPr>
            <a:r>
              <a:rPr lang="en-US"/>
              <a:t>    self.index = index</a:t>
            </a:r>
          </a:p>
          <a:p>
            <a:pPr marL="0" indent="0">
              <a:buNone/>
            </a:pPr>
            <a:r>
              <a:rPr lang="en-US"/>
              <a:t>    self.timestamp = timestamp</a:t>
            </a:r>
          </a:p>
          <a:p>
            <a:pPr marL="0" indent="0">
              <a:buNone/>
            </a:pPr>
            <a:r>
              <a:rPr lang="en-US"/>
              <a:t>    self.data = data#</a:t>
            </a:r>
            <a:r>
              <a:rPr lang="zh-CN" altLang="en-US"/>
              <a:t>（加入每一块对应检疫数据）</a:t>
            </a:r>
          </a:p>
          <a:p>
            <a:pPr marL="0" indent="0">
              <a:buNone/>
            </a:pPr>
            <a:r>
              <a:rPr lang="en-US"/>
              <a:t>    self.previous_hash = previous_hash</a:t>
            </a:r>
          </a:p>
          <a:p>
            <a:pPr marL="0" indent="0">
              <a:buNone/>
            </a:pPr>
            <a:r>
              <a:rPr lang="en-US"/>
              <a:t>    self.hash = self.hash_block()</a:t>
            </a:r>
          </a:p>
          <a:p>
            <a:pPr marL="0" indent="0">
              <a:buNone/>
            </a:pPr>
            <a:r>
              <a:rPr lang="en-US"/>
              <a:t>  </a:t>
            </a:r>
          </a:p>
          <a:p>
            <a:pPr marL="0" indent="0">
              <a:buNone/>
            </a:pPr>
            <a:r>
              <a:rPr lang="en-US"/>
              <a:t>  def hash_block(self):</a:t>
            </a:r>
          </a:p>
          <a:p>
            <a:pPr marL="0" indent="0">
              <a:buNone/>
            </a:pPr>
            <a:r>
              <a:rPr lang="en-US"/>
              <a:t>    sha = hasher.sha256()</a:t>
            </a:r>
          </a:p>
          <a:p>
            <a:pPr marL="0" indent="0">
              <a:buNone/>
            </a:pPr>
            <a:r>
              <a:rPr lang="en-US"/>
              <a:t>    sha.update(str(self.index) + </a:t>
            </a:r>
          </a:p>
          <a:p>
            <a:pPr marL="0" indent="0">
              <a:buNone/>
            </a:pPr>
            <a:r>
              <a:rPr lang="en-US"/>
              <a:t>               str(self.timestamp) + </a:t>
            </a:r>
          </a:p>
          <a:p>
            <a:pPr marL="0" indent="0">
              <a:buNone/>
            </a:pPr>
            <a:r>
              <a:rPr lang="en-US"/>
              <a:t>               str(self.data) + </a:t>
            </a:r>
          </a:p>
          <a:p>
            <a:pPr marL="0" indent="0">
              <a:buNone/>
            </a:pPr>
            <a:r>
              <a:rPr lang="en-US"/>
              <a:t>               str(self.previous_hash))</a:t>
            </a:r>
          </a:p>
          <a:p>
            <a:pPr marL="0" indent="0">
              <a:buNone/>
            </a:pPr>
            <a:r>
              <a:rPr lang="en-US"/>
              <a:t>    return sha.hexdigest()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普通块结构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>
                <a:solidFill>
                  <a:schemeClr val="tx1"/>
                </a:solidFill>
                <a:uFillTx/>
              </a:rPr>
              <a:t>import datetime as date</a:t>
            </a:r>
          </a:p>
          <a:p>
            <a:pPr marL="0" indent="0">
              <a:buNone/>
            </a:pPr>
            <a:endParaRPr lang="en-US" sz="1600">
              <a:solidFill>
                <a:schemeClr val="tx1"/>
              </a:solidFill>
              <a:uFillTx/>
            </a:endParaRPr>
          </a:p>
          <a:p>
            <a:pPr marL="0" indent="0">
              <a:buNone/>
            </a:pPr>
            <a:r>
              <a:rPr lang="en-US" sz="1600">
                <a:solidFill>
                  <a:schemeClr val="tx1"/>
                </a:solidFill>
                <a:uFillTx/>
              </a:rPr>
              <a:t>def create_genesis_block():</a:t>
            </a:r>
          </a:p>
          <a:p>
            <a:pPr marL="0" indent="0">
              <a:buNone/>
            </a:pPr>
            <a:r>
              <a:rPr lang="en-US" sz="1600">
                <a:solidFill>
                  <a:schemeClr val="tx1"/>
                </a:solidFill>
                <a:uFillTx/>
              </a:rPr>
              <a:t>      # Manually construct a block with</a:t>
            </a:r>
          </a:p>
          <a:p>
            <a:pPr marL="0" indent="0">
              <a:buNone/>
            </a:pPr>
            <a:r>
              <a:rPr lang="en-US" sz="1600">
                <a:solidFill>
                  <a:schemeClr val="tx1"/>
                </a:solidFill>
                <a:uFillTx/>
              </a:rPr>
              <a:t>      # index zero and arbitrary previous hash</a:t>
            </a:r>
          </a:p>
          <a:p>
            <a:pPr marL="0" indent="0">
              <a:buNone/>
            </a:pPr>
            <a:r>
              <a:rPr lang="en-US" sz="1600">
                <a:solidFill>
                  <a:schemeClr val="tx1"/>
                </a:solidFill>
                <a:uFillTx/>
              </a:rPr>
              <a:t>      return Block(0, date.datetime.now(), "Genesis Block", "0")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初始块构造算法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 </a:t>
            </a:r>
            <a:r>
              <a:rPr lang="en-US" sz="1600">
                <a:solidFill>
                  <a:schemeClr val="tx1"/>
                </a:solidFill>
                <a:uFillTx/>
              </a:rPr>
              <a:t>def next_block(last_block):</a:t>
            </a:r>
          </a:p>
          <a:p>
            <a:pPr marL="0" indent="0">
              <a:buNone/>
            </a:pPr>
            <a:r>
              <a:rPr lang="en-US" sz="1600">
                <a:solidFill>
                  <a:schemeClr val="tx1"/>
                </a:solidFill>
                <a:uFillTx/>
              </a:rPr>
              <a:t>        this_index = last_block.index + 1</a:t>
            </a:r>
          </a:p>
          <a:p>
            <a:pPr marL="0" indent="0">
              <a:buNone/>
            </a:pPr>
            <a:r>
              <a:rPr lang="en-US" sz="1600">
                <a:solidFill>
                  <a:schemeClr val="tx1"/>
                </a:solidFill>
                <a:uFillTx/>
              </a:rPr>
              <a:t>        this_timestamp = date.datetime.now()</a:t>
            </a:r>
          </a:p>
          <a:p>
            <a:pPr marL="0" indent="0">
              <a:buNone/>
            </a:pPr>
            <a:r>
              <a:rPr lang="en-US" sz="1600">
                <a:solidFill>
                  <a:schemeClr val="tx1"/>
                </a:solidFill>
                <a:uFillTx/>
              </a:rPr>
              <a:t>        this_data = "Hey! I'm block " + str(this_index)#</a:t>
            </a:r>
            <a:r>
              <a:rPr lang="zh-CN" altLang="en-US" sz="1600">
                <a:solidFill>
                  <a:schemeClr val="tx1"/>
                </a:solidFill>
                <a:uFillTx/>
              </a:rPr>
              <a:t>加入当前这一块检疫数据</a:t>
            </a:r>
          </a:p>
          <a:p>
            <a:pPr marL="0" indent="0">
              <a:buNone/>
            </a:pPr>
            <a:r>
              <a:rPr lang="en-US" sz="1600">
                <a:solidFill>
                  <a:schemeClr val="tx1"/>
                </a:solidFill>
                <a:uFillTx/>
              </a:rPr>
              <a:t>        this_hash = last_block.hash</a:t>
            </a:r>
          </a:p>
          <a:p>
            <a:pPr marL="0" indent="0">
              <a:buNone/>
            </a:pPr>
            <a:r>
              <a:rPr lang="en-US" sz="1600">
                <a:solidFill>
                  <a:schemeClr val="tx1"/>
                </a:solidFill>
                <a:uFillTx/>
              </a:rPr>
              <a:t>        return Block(this_index, this_timestamp, this_data, this_hash)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成链算法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10000"/>
          </a:bodyPr>
          <a:lstStyle/>
          <a:p>
            <a:pPr marL="0" indent="0">
              <a:buNone/>
            </a:pPr>
            <a:r>
              <a:rPr lang="en-US"/>
              <a:t># Create the blockchain and add the genesis block</a:t>
            </a:r>
          </a:p>
          <a:p>
            <a:pPr marL="0" indent="0">
              <a:buNone/>
            </a:pPr>
            <a:r>
              <a:rPr lang="en-US"/>
              <a:t>blockchain = [create_genesis_block()]</a:t>
            </a:r>
          </a:p>
          <a:p>
            <a:pPr marL="0" indent="0">
              <a:buNone/>
            </a:pPr>
            <a:r>
              <a:rPr lang="en-US"/>
              <a:t>previous_block = blockchain[0]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# How many blocks should we add to the chain</a:t>
            </a:r>
          </a:p>
          <a:p>
            <a:pPr marL="0" indent="0">
              <a:buNone/>
            </a:pPr>
            <a:r>
              <a:rPr lang="en-US"/>
              <a:t># after the genesis block</a:t>
            </a:r>
          </a:p>
          <a:p>
            <a:pPr marL="0" indent="0">
              <a:buNone/>
            </a:pPr>
            <a:r>
              <a:rPr lang="en-US"/>
              <a:t>num_of_blocks_to_add = 20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# Add blocks to the chain</a:t>
            </a:r>
          </a:p>
          <a:p>
            <a:pPr marL="0" indent="0">
              <a:buNone/>
            </a:pPr>
            <a:r>
              <a:rPr lang="en-US"/>
              <a:t>for i in range(0, num_of_blocks_to_add):</a:t>
            </a:r>
          </a:p>
          <a:p>
            <a:pPr marL="0" indent="0">
              <a:buNone/>
            </a:pPr>
            <a:r>
              <a:rPr lang="en-US"/>
              <a:t>  block_to_add = next_block(previous_block)</a:t>
            </a:r>
          </a:p>
          <a:p>
            <a:pPr marL="0" indent="0">
              <a:buNone/>
            </a:pPr>
            <a:r>
              <a:rPr lang="en-US"/>
              <a:t>  blockchain.append(block_to_add)</a:t>
            </a:r>
          </a:p>
          <a:p>
            <a:pPr marL="0" indent="0">
              <a:buNone/>
            </a:pPr>
            <a:r>
              <a:rPr lang="en-US"/>
              <a:t>  previous_block = block_to_add</a:t>
            </a:r>
          </a:p>
          <a:p>
            <a:pPr marL="0" indent="0">
              <a:buNone/>
            </a:pPr>
            <a:r>
              <a:rPr lang="en-US"/>
              <a:t>  # Tell everyone about it!</a:t>
            </a:r>
          </a:p>
          <a:p>
            <a:pPr marL="0" indent="0">
              <a:buNone/>
            </a:pPr>
            <a:r>
              <a:rPr lang="en-US"/>
              <a:t>  print "Block #{} has been added to the blockchain!".format(block_to_add.index)</a:t>
            </a:r>
          </a:p>
          <a:p>
            <a:pPr marL="0" indent="0">
              <a:buNone/>
            </a:pPr>
            <a:r>
              <a:rPr lang="en-US"/>
              <a:t>  print "Hash: {}\n".format(block_to_add.hash)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成链算法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数据预处理</a:t>
            </a:r>
          </a:p>
          <a:p>
            <a:pPr marL="0" indent="0">
              <a:buNone/>
            </a:pPr>
            <a:r>
              <a:rPr lang="zh-CN" altLang="en-US"/>
              <a:t>    如何将图像位置放置准确</a:t>
            </a:r>
          </a:p>
          <a:p>
            <a:pPr marL="0" indent="0">
              <a:buNone/>
            </a:pPr>
            <a:r>
              <a:rPr lang="zh-CN" altLang="en-US"/>
              <a:t>    如何获得高清的图像</a:t>
            </a:r>
          </a:p>
          <a:p>
            <a:pPr marL="0" indent="0">
              <a:buNone/>
            </a:pPr>
            <a:r>
              <a:rPr lang="zh-CN" altLang="en-US"/>
              <a:t>    抖动图像如何平稳</a:t>
            </a:r>
          </a:p>
          <a:p>
            <a:pPr marL="0" indent="0">
              <a:buNone/>
            </a:pPr>
            <a:r>
              <a:rPr lang="zh-CN" altLang="en-US"/>
              <a:t>    如何处理图像中的噪音区域</a:t>
            </a:r>
          </a:p>
          <a:p>
            <a:pPr marL="0" indent="0">
              <a:buNone/>
            </a:pPr>
            <a:r>
              <a:rPr lang="zh-CN" altLang="en-US"/>
              <a:t>    中文效果的优化问题</a:t>
            </a:r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ocr</a:t>
            </a:r>
            <a:r>
              <a:rPr lang="zh-CN" altLang="en-US"/>
              <a:t>面临的问题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OCR</a:t>
            </a:r>
            <a:r>
              <a:rPr lang="zh-CN" altLang="en-US"/>
              <a:t>技术成果展示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7170" y="1499870"/>
            <a:ext cx="6168390" cy="462661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噪音区域干扰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8605" y="1499870"/>
            <a:ext cx="3525520" cy="462661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噪音区域干扰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6275" y="1499870"/>
            <a:ext cx="5250815" cy="462661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非理想位置拍摄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7170" y="1499870"/>
            <a:ext cx="6168390" cy="462661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理想输入图像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6055" y="1492250"/>
            <a:ext cx="3383280" cy="46266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展示已有大数据案例</a:t>
            </a:r>
          </a:p>
          <a:p>
            <a:r>
              <a:rPr lang="zh-CN" altLang="en-US"/>
              <a:t>描述业务的逻辑场景</a:t>
            </a:r>
          </a:p>
          <a:p>
            <a:r>
              <a:rPr lang="zh-CN" altLang="en-US"/>
              <a:t>各个科室调研数据</a:t>
            </a:r>
          </a:p>
          <a:p>
            <a:r>
              <a:rPr lang="zh-CN" altLang="en-US"/>
              <a:t>推进项目计划书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第三次会议讨论议程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10000"/>
          </a:bodyPr>
          <a:lstStyle/>
          <a:p>
            <a:pPr marL="0" indent="0">
              <a:buNone/>
            </a:pPr>
            <a:r>
              <a:rPr lang="en-US"/>
              <a:t>2014 Crown Business International Edition</a:t>
            </a:r>
          </a:p>
          <a:p>
            <a:pPr marL="0" indent="0">
              <a:buNone/>
            </a:pPr>
            <a:r>
              <a:rPr lang="en-US"/>
              <a:t>Copyright  2014 by Peter Thiel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All rights reserved‘</a:t>
            </a:r>
          </a:p>
          <a:p>
            <a:pPr marL="0" indent="0">
              <a:buNone/>
            </a:pPr>
            <a:r>
              <a:rPr lang="en-US"/>
              <a:t>Published by Crow</a:t>
            </a:r>
          </a:p>
          <a:p>
            <a:pPr marL="0" indent="0">
              <a:buNone/>
            </a:pPr>
            <a:r>
              <a:rPr lang="en-US"/>
              <a:t>a division ofRandom House LLC,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3 Penguin Random House Company New York‘</a:t>
            </a:r>
          </a:p>
          <a:p>
            <a:pPr marL="0" indent="0">
              <a:buNone/>
            </a:pPr>
            <a:r>
              <a:rPr lang="en-US"/>
              <a:t>www‘crownpublishingﬁom I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n Busmess, an imprint ofthe Crown Publishing Group,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CROWN BUSINESS is a tra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demark and CROWN and the Rising Sun</a:t>
            </a:r>
          </a:p>
          <a:p>
            <a:pPr marL="0" indent="0">
              <a:buNone/>
            </a:pPr>
            <a:r>
              <a:rPr lang="en-US"/>
              <a:t>coloph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on are registered trademarks ofRandom House LLC.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Slmultaneously published in hardcover in the United States</a:t>
            </a:r>
          </a:p>
          <a:p>
            <a:pPr marL="0" indent="0">
              <a:buNone/>
            </a:pPr>
            <a:r>
              <a:rPr lang="en-US"/>
              <a:t>by Crown Business‘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Crown Business books are available at special discounts for bulk purchases</a:t>
            </a:r>
          </a:p>
          <a:p>
            <a:pPr marL="0" indent="0">
              <a:buNone/>
            </a:pPr>
            <a:r>
              <a:rPr lang="en-US"/>
              <a:t>for sales promotions or corporate use. Special editions, including</a:t>
            </a:r>
          </a:p>
          <a:p>
            <a:pPr marL="0" indent="0">
              <a:buNone/>
            </a:pPr>
            <a:r>
              <a:rPr lang="en-US"/>
              <a:t>personalized covers, excerpts of existing books, or books with corporate</a:t>
            </a:r>
          </a:p>
          <a:p>
            <a:pPr marL="0" indent="0">
              <a:buNone/>
            </a:pPr>
            <a:r>
              <a:rPr lang="en-US"/>
              <a:t>logos, can be created in large quantities for special needs. For more</a:t>
            </a:r>
          </a:p>
          <a:p>
            <a:pPr marL="0" indent="0">
              <a:buNone/>
            </a:pPr>
            <a:r>
              <a:rPr lang="en-US"/>
              <a:t>information, contact internationalsales@randomhouse.com.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测试输出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10000"/>
          </a:bodyPr>
          <a:lstStyle/>
          <a:p>
            <a:pPr marL="0" indent="0">
              <a:buNone/>
            </a:pPr>
            <a:r>
              <a:rPr lang="en-US"/>
              <a:t>Library of Congress Cataloging—in—Publication Data</a:t>
            </a:r>
          </a:p>
          <a:p>
            <a:pPr marL="0" indent="0">
              <a:buNone/>
            </a:pPr>
            <a:r>
              <a:rPr lang="en-US"/>
              <a:t>Thiel, Peter A‘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Zero to one: notes on startups, or how to build the future / Peter Thiel</a:t>
            </a:r>
          </a:p>
          <a:p>
            <a:pPr marL="0" indent="0">
              <a:buNone/>
            </a:pPr>
            <a:r>
              <a:rPr lang="en-US"/>
              <a:t>with Blake Masters.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pages cm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1. New business enterprises. 2. New products. 3. Entrepreneurship.</a:t>
            </a:r>
          </a:p>
          <a:p>
            <a:pPr marL="0" indent="0">
              <a:buNone/>
            </a:pPr>
            <a:r>
              <a:rPr lang="en-US"/>
              <a:t>4. Diffusion ofinnovations‘ I. Title.</a:t>
            </a:r>
          </a:p>
          <a:p>
            <a:pPr marL="0" indent="0">
              <a:buNone/>
            </a:pPr>
            <a:r>
              <a:rPr lang="en-US"/>
              <a:t>HD62.5.T525 2014</a:t>
            </a:r>
          </a:p>
          <a:p>
            <a:pPr marL="0" indent="0">
              <a:buNone/>
            </a:pPr>
            <a:r>
              <a:rPr lang="en-US"/>
              <a:t>685.1'1—dc23 2014006653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ISBN 978—0—553—41828—6</a:t>
            </a:r>
          </a:p>
          <a:p>
            <a:pPr marL="0" indent="0">
              <a:buNone/>
            </a:pPr>
            <a:r>
              <a:rPr lang="en-US"/>
              <a:t>eISBN 978-0—8041—3930—4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PRINTED IN THE UNITED STATES OF AMERICA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Boole design by Ralph Fowler / rydesign</a:t>
            </a:r>
          </a:p>
          <a:p>
            <a:pPr marL="0" indent="0">
              <a:buNone/>
            </a:pPr>
            <a:r>
              <a:rPr lang="en-US"/>
              <a:t>Graphics by Rodrigo Corral Design</a:t>
            </a:r>
          </a:p>
          <a:p>
            <a:pPr marL="0" indent="0">
              <a:buNone/>
            </a:pPr>
            <a:r>
              <a:rPr lang="en-US"/>
              <a:t>Illustrations by Matt Buck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Cover design by Michael Nagin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Additional credits appear on page 199, which constitutes a continuation</a:t>
            </a:r>
          </a:p>
          <a:p>
            <a:pPr marL="0" indent="0">
              <a:buNone/>
            </a:pPr>
            <a:r>
              <a:rPr lang="en-US"/>
              <a:t>of this copyright page.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10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测试输出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常见技术与工具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99FF"/>
              </a:buClr>
              <a:buSzTx/>
              <a:buFontTx/>
              <a:buChar char="•"/>
              <a:defRPr/>
            </a:pPr>
            <a:r>
              <a:rPr lang="en-US" altLang="zh-CN" b="1" kern="0" noProof="0" dirty="0" err="1" smtClean="0">
                <a:ln>
                  <a:noFill/>
                </a:ln>
                <a:effectLst/>
                <a:uLnTx/>
                <a:uFillTx/>
                <a:ea typeface="MS PGothic" panose="020B0600070205080204" pitchFamily="34" charset="-128"/>
                <a:sym typeface="+mn-ea"/>
              </a:rPr>
              <a:t>ocr</a:t>
            </a:r>
            <a:endParaRPr kumimoji="0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99FF"/>
              </a:buClr>
              <a:buSzTx/>
              <a:buFontTx/>
              <a:buChar char="•"/>
              <a:defRPr/>
            </a:pPr>
            <a:r>
              <a:rPr lang="en-US" altLang="zh-CN" b="1" kern="0" noProof="0" dirty="0" smtClean="0">
                <a:ln>
                  <a:noFill/>
                </a:ln>
                <a:effectLst/>
                <a:uLnTx/>
                <a:uFillTx/>
                <a:ea typeface="MS PGothic" panose="020B0600070205080204" pitchFamily="34" charset="-128"/>
                <a:sym typeface="+mn-ea"/>
              </a:rPr>
              <a:t>Nuance </a:t>
            </a:r>
            <a:r>
              <a:rPr lang="en-US" altLang="zh-CN" b="1" kern="0" noProof="0" dirty="0" err="1" smtClean="0">
                <a:ln>
                  <a:noFill/>
                </a:ln>
                <a:effectLst/>
                <a:uLnTx/>
                <a:uFillTx/>
                <a:ea typeface="MS PGothic" panose="020B0600070205080204" pitchFamily="34" charset="-128"/>
                <a:sym typeface="+mn-ea"/>
              </a:rPr>
              <a:t>OmniPage</a:t>
            </a:r>
            <a:endParaRPr kumimoji="0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99FF"/>
              </a:buClr>
              <a:buSzTx/>
              <a:buFontTx/>
              <a:buChar char="•"/>
              <a:defRPr/>
            </a:pPr>
            <a:r>
              <a:rPr lang="en-US" altLang="zh-CN" b="1" kern="0" noProof="0" dirty="0" smtClean="0">
                <a:ln>
                  <a:noFill/>
                </a:ln>
                <a:effectLst/>
                <a:uLnTx/>
                <a:uFillTx/>
                <a:ea typeface="MS PGothic" panose="020B0600070205080204" pitchFamily="34" charset="-128"/>
                <a:sym typeface="+mn-ea"/>
              </a:rPr>
              <a:t>Nuance </a:t>
            </a:r>
            <a:r>
              <a:rPr lang="en-US" altLang="zh-CN" b="1" kern="0" noProof="0" dirty="0" err="1" smtClean="0">
                <a:ln>
                  <a:noFill/>
                </a:ln>
                <a:effectLst/>
                <a:uLnTx/>
                <a:uFillTx/>
                <a:ea typeface="MS PGothic" panose="020B0600070205080204" pitchFamily="34" charset="-128"/>
                <a:sym typeface="+mn-ea"/>
              </a:rPr>
              <a:t>PaperPort</a:t>
            </a:r>
            <a:r>
              <a:rPr lang="en-US" altLang="zh-CN" b="1" kern="0" noProof="0" dirty="0" smtClean="0">
                <a:ln>
                  <a:noFill/>
                </a:ln>
                <a:effectLst/>
                <a:uLnTx/>
                <a:uFillTx/>
                <a:ea typeface="MS PGothic" panose="020B0600070205080204" pitchFamily="34" charset="-128"/>
                <a:sym typeface="+mn-ea"/>
              </a:rPr>
              <a:t> Professional</a:t>
            </a:r>
            <a:endParaRPr kumimoji="0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MS PGothic" panose="020B0600070205080204" pitchFamily="34" charset="-128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99FF"/>
              </a:buClr>
              <a:buSzTx/>
              <a:buFontTx/>
              <a:buChar char="•"/>
              <a:defRPr/>
            </a:pPr>
            <a:r>
              <a:rPr kumimoji="0" lang="en-US" altLang="zh-CN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</a:rPr>
              <a:t>google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699FF"/>
              </a:buClr>
              <a:buSzTx/>
              <a:buFontTx/>
              <a:buChar char="•"/>
              <a:defRPr/>
            </a:pPr>
            <a:r>
              <a:rPr kumimoji="0" lang="en-US" altLang="zh-CN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MS PGothic" panose="020B0600070205080204" pitchFamily="34" charset="-128"/>
                <a:cs typeface="+mn-cs"/>
              </a:rPr>
              <a:t>pdf2txt</a:t>
            </a:r>
          </a:p>
          <a:p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图像数据处理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python</a:t>
            </a:r>
          </a:p>
          <a:p>
            <a:r>
              <a:rPr lang="en-US"/>
              <a:t>numpy</a:t>
            </a:r>
          </a:p>
          <a:p>
            <a:r>
              <a:rPr lang="en-US"/>
              <a:t>pandas</a:t>
            </a:r>
          </a:p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数据统计分析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algorithm</a:t>
            </a:r>
          </a:p>
          <a:p>
            <a:pPr marL="0" indent="0">
              <a:buNone/>
            </a:pPr>
            <a:r>
              <a:rPr lang="en-US"/>
              <a:t>    supervise learning</a:t>
            </a:r>
          </a:p>
          <a:p>
            <a:r>
              <a:rPr lang="en-US"/>
              <a:t>machine learning</a:t>
            </a:r>
          </a:p>
          <a:p>
            <a:pPr marL="0" indent="0">
              <a:buNone/>
            </a:pPr>
            <a:r>
              <a:rPr lang="en-US"/>
              <a:t>    TensorFlow</a:t>
            </a:r>
          </a:p>
          <a:p>
            <a:pPr marL="0" indent="0">
              <a:buNone/>
            </a:pPr>
            <a:r>
              <a:rPr lang="en-US"/>
              <a:t>    coffee</a:t>
            </a:r>
          </a:p>
          <a:p>
            <a:pPr marL="0" indent="0">
              <a:buNone/>
            </a:pPr>
            <a:r>
              <a:rPr lang="en-US"/>
              <a:t>    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数据预测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机器学习基本模型</a:t>
            </a:r>
          </a:p>
        </p:txBody>
      </p:sp>
      <p:sp>
        <p:nvSpPr>
          <p:cNvPr id="13" name="文字方塊 12"/>
          <p:cNvSpPr txBox="1"/>
          <p:nvPr/>
        </p:nvSpPr>
        <p:spPr>
          <a:xfrm>
            <a:off x="1691680" y="2804588"/>
            <a:ext cx="1224136" cy="8299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400" dirty="0" smtClean="0"/>
              <a:t>Inptut Samples</a:t>
            </a:r>
            <a:endParaRPr lang="zh-TW" altLang="en-US" sz="2400" dirty="0"/>
          </a:p>
        </p:txBody>
      </p:sp>
      <p:sp>
        <p:nvSpPr>
          <p:cNvPr id="26" name="文字方塊 25"/>
          <p:cNvSpPr txBox="1"/>
          <p:nvPr/>
        </p:nvSpPr>
        <p:spPr>
          <a:xfrm>
            <a:off x="5292080" y="2804588"/>
            <a:ext cx="1296144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400" dirty="0" smtClean="0"/>
              <a:t>Learning Method</a:t>
            </a:r>
            <a:endParaRPr lang="zh-TW" altLang="en-US" sz="2400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4133027" y="4343615"/>
            <a:ext cx="1159053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400" dirty="0" smtClean="0"/>
              <a:t>System</a:t>
            </a:r>
            <a:endParaRPr lang="zh-TW" altLang="en-US" sz="2400" dirty="0"/>
          </a:p>
        </p:txBody>
      </p:sp>
      <p:cxnSp>
        <p:nvCxnSpPr>
          <p:cNvPr id="16" name="肘形接點 15"/>
          <p:cNvCxnSpPr>
            <a:stCxn id="13" idx="3"/>
            <a:endCxn id="27" idx="1"/>
          </p:cNvCxnSpPr>
          <p:nvPr/>
        </p:nvCxnSpPr>
        <p:spPr>
          <a:xfrm>
            <a:off x="2915920" y="3220085"/>
            <a:ext cx="1217295" cy="1354455"/>
          </a:xfrm>
          <a:prstGeom prst="bentConnector3">
            <a:avLst>
              <a:gd name="adj1" fmla="val 50026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單箭頭接點 19"/>
          <p:cNvCxnSpPr>
            <a:endCxn id="26" idx="1"/>
          </p:cNvCxnSpPr>
          <p:nvPr/>
        </p:nvCxnSpPr>
        <p:spPr>
          <a:xfrm>
            <a:off x="3419872" y="3220086"/>
            <a:ext cx="1872208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單箭頭接點 32"/>
          <p:cNvCxnSpPr>
            <a:stCxn id="26" idx="3"/>
          </p:cNvCxnSpPr>
          <p:nvPr/>
        </p:nvCxnSpPr>
        <p:spPr>
          <a:xfrm>
            <a:off x="6588224" y="3220087"/>
            <a:ext cx="82809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肘形接點 35"/>
          <p:cNvCxnSpPr>
            <a:stCxn id="27" idx="3"/>
            <a:endCxn id="26" idx="2"/>
          </p:cNvCxnSpPr>
          <p:nvPr/>
        </p:nvCxnSpPr>
        <p:spPr>
          <a:xfrm flipV="1">
            <a:off x="5292080" y="3635585"/>
            <a:ext cx="648072" cy="938863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字方塊 55"/>
          <p:cNvSpPr txBox="1"/>
          <p:nvPr/>
        </p:nvSpPr>
        <p:spPr>
          <a:xfrm>
            <a:off x="4067695" y="5196510"/>
            <a:ext cx="1289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/>
              <a:t>Training</a:t>
            </a:r>
            <a:endParaRPr lang="zh-TW" altLang="en-US" sz="2400" dirty="0"/>
          </a:p>
        </p:txBody>
      </p:sp>
      <p:sp>
        <p:nvSpPr>
          <p:cNvPr id="59" name="文字方塊 58"/>
          <p:cNvSpPr txBox="1"/>
          <p:nvPr/>
        </p:nvSpPr>
        <p:spPr>
          <a:xfrm>
            <a:off x="4067696" y="2132856"/>
            <a:ext cx="1289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smtClean="0"/>
              <a:t>Testing</a:t>
            </a:r>
            <a:endParaRPr lang="zh-TW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流程圖: 程序 177"/>
          <p:cNvSpPr/>
          <p:nvPr/>
        </p:nvSpPr>
        <p:spPr>
          <a:xfrm>
            <a:off x="5940152" y="3933056"/>
            <a:ext cx="2592288" cy="1944216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0" name="流程圖: 程序 159"/>
          <p:cNvSpPr/>
          <p:nvPr/>
        </p:nvSpPr>
        <p:spPr>
          <a:xfrm>
            <a:off x="3347864" y="1772816"/>
            <a:ext cx="2592288" cy="1944216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1" name="流程圖: 程序 120"/>
          <p:cNvSpPr/>
          <p:nvPr/>
        </p:nvSpPr>
        <p:spPr>
          <a:xfrm>
            <a:off x="755576" y="3904621"/>
            <a:ext cx="2592288" cy="1944216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Training and testing</a:t>
            </a:r>
            <a:endParaRPr lang="zh-TW" altLang="en-US" dirty="0"/>
          </a:p>
        </p:txBody>
      </p:sp>
      <p:sp>
        <p:nvSpPr>
          <p:cNvPr id="106" name="乘號 105"/>
          <p:cNvSpPr/>
          <p:nvPr/>
        </p:nvSpPr>
        <p:spPr>
          <a:xfrm>
            <a:off x="1043608" y="4192653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7" name="乘號 106"/>
          <p:cNvSpPr/>
          <p:nvPr/>
        </p:nvSpPr>
        <p:spPr>
          <a:xfrm>
            <a:off x="1259632" y="4336669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8" name="乘號 107"/>
          <p:cNvSpPr/>
          <p:nvPr/>
        </p:nvSpPr>
        <p:spPr>
          <a:xfrm>
            <a:off x="1331640" y="4120645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9" name="乘號 108"/>
          <p:cNvSpPr/>
          <p:nvPr/>
        </p:nvSpPr>
        <p:spPr>
          <a:xfrm>
            <a:off x="1043608" y="4408677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0" name="乘號 109"/>
          <p:cNvSpPr/>
          <p:nvPr/>
        </p:nvSpPr>
        <p:spPr>
          <a:xfrm>
            <a:off x="1547664" y="4336669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1" name="乘號 110"/>
          <p:cNvSpPr/>
          <p:nvPr/>
        </p:nvSpPr>
        <p:spPr>
          <a:xfrm>
            <a:off x="1475656" y="4552693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2" name="乘號 111"/>
          <p:cNvSpPr/>
          <p:nvPr/>
        </p:nvSpPr>
        <p:spPr>
          <a:xfrm>
            <a:off x="1187624" y="4624701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3" name="流程圖: 接點 112"/>
          <p:cNvSpPr/>
          <p:nvPr/>
        </p:nvSpPr>
        <p:spPr>
          <a:xfrm>
            <a:off x="1907704" y="4912733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4" name="流程圖: 接點 113"/>
          <p:cNvSpPr/>
          <p:nvPr/>
        </p:nvSpPr>
        <p:spPr>
          <a:xfrm>
            <a:off x="1691680" y="5128757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5" name="流程圖: 接點 114"/>
          <p:cNvSpPr/>
          <p:nvPr/>
        </p:nvSpPr>
        <p:spPr>
          <a:xfrm>
            <a:off x="2195736" y="4912733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6" name="流程圖: 接點 115"/>
          <p:cNvSpPr/>
          <p:nvPr/>
        </p:nvSpPr>
        <p:spPr>
          <a:xfrm>
            <a:off x="1979712" y="5128757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7" name="流程圖: 接點 116"/>
          <p:cNvSpPr/>
          <p:nvPr/>
        </p:nvSpPr>
        <p:spPr>
          <a:xfrm>
            <a:off x="1835696" y="5344781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8" name="流程圖: 接點 117"/>
          <p:cNvSpPr/>
          <p:nvPr/>
        </p:nvSpPr>
        <p:spPr>
          <a:xfrm>
            <a:off x="2267744" y="5128757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9" name="流程圖: 接點 118"/>
          <p:cNvSpPr/>
          <p:nvPr/>
        </p:nvSpPr>
        <p:spPr>
          <a:xfrm>
            <a:off x="2123728" y="5344781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20" name="流程圖: 接點 119"/>
          <p:cNvSpPr/>
          <p:nvPr/>
        </p:nvSpPr>
        <p:spPr>
          <a:xfrm>
            <a:off x="1979712" y="5488797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22" name="乘號 121"/>
          <p:cNvSpPr/>
          <p:nvPr/>
        </p:nvSpPr>
        <p:spPr>
          <a:xfrm>
            <a:off x="3635896" y="220486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3" name="乘號 122"/>
          <p:cNvSpPr/>
          <p:nvPr/>
        </p:nvSpPr>
        <p:spPr>
          <a:xfrm>
            <a:off x="3851920" y="234888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4" name="乘號 123"/>
          <p:cNvSpPr/>
          <p:nvPr/>
        </p:nvSpPr>
        <p:spPr>
          <a:xfrm>
            <a:off x="3779912" y="198884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5" name="乘號 124"/>
          <p:cNvSpPr/>
          <p:nvPr/>
        </p:nvSpPr>
        <p:spPr>
          <a:xfrm>
            <a:off x="3635896" y="2420888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6" name="乘號 125"/>
          <p:cNvSpPr/>
          <p:nvPr/>
        </p:nvSpPr>
        <p:spPr>
          <a:xfrm>
            <a:off x="3419872" y="2420888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7" name="乘號 126"/>
          <p:cNvSpPr/>
          <p:nvPr/>
        </p:nvSpPr>
        <p:spPr>
          <a:xfrm>
            <a:off x="4067944" y="256490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8" name="乘號 127"/>
          <p:cNvSpPr/>
          <p:nvPr/>
        </p:nvSpPr>
        <p:spPr>
          <a:xfrm>
            <a:off x="3779912" y="2636912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9" name="乘號 128"/>
          <p:cNvSpPr/>
          <p:nvPr/>
        </p:nvSpPr>
        <p:spPr>
          <a:xfrm>
            <a:off x="4283968" y="220486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0" name="乘號 129"/>
          <p:cNvSpPr/>
          <p:nvPr/>
        </p:nvSpPr>
        <p:spPr>
          <a:xfrm>
            <a:off x="4644008" y="220486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1" name="乘號 130"/>
          <p:cNvSpPr/>
          <p:nvPr/>
        </p:nvSpPr>
        <p:spPr>
          <a:xfrm>
            <a:off x="4427984" y="2420888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2" name="乘號 131"/>
          <p:cNvSpPr/>
          <p:nvPr/>
        </p:nvSpPr>
        <p:spPr>
          <a:xfrm>
            <a:off x="4427984" y="198884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3" name="乘號 132"/>
          <p:cNvSpPr/>
          <p:nvPr/>
        </p:nvSpPr>
        <p:spPr>
          <a:xfrm>
            <a:off x="4139952" y="198884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4" name="乘號 133"/>
          <p:cNvSpPr/>
          <p:nvPr/>
        </p:nvSpPr>
        <p:spPr>
          <a:xfrm>
            <a:off x="3923928" y="2132856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5" name="乘號 134"/>
          <p:cNvSpPr/>
          <p:nvPr/>
        </p:nvSpPr>
        <p:spPr>
          <a:xfrm>
            <a:off x="4139952" y="234888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6" name="乘號 135"/>
          <p:cNvSpPr/>
          <p:nvPr/>
        </p:nvSpPr>
        <p:spPr>
          <a:xfrm>
            <a:off x="3419872" y="2636912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7" name="流程圖: 接點 136"/>
          <p:cNvSpPr/>
          <p:nvPr/>
        </p:nvSpPr>
        <p:spPr>
          <a:xfrm>
            <a:off x="4644008" y="278092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38" name="流程圖: 接點 137"/>
          <p:cNvSpPr/>
          <p:nvPr/>
        </p:nvSpPr>
        <p:spPr>
          <a:xfrm>
            <a:off x="4427984" y="299695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39" name="流程圖: 接點 138"/>
          <p:cNvSpPr/>
          <p:nvPr/>
        </p:nvSpPr>
        <p:spPr>
          <a:xfrm>
            <a:off x="4932040" y="278092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0" name="流程圖: 接點 139"/>
          <p:cNvSpPr/>
          <p:nvPr/>
        </p:nvSpPr>
        <p:spPr>
          <a:xfrm>
            <a:off x="4716016" y="299695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1" name="流程圖: 接點 140"/>
          <p:cNvSpPr/>
          <p:nvPr/>
        </p:nvSpPr>
        <p:spPr>
          <a:xfrm>
            <a:off x="4572000" y="3212976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2" name="流程圖: 接點 141"/>
          <p:cNvSpPr/>
          <p:nvPr/>
        </p:nvSpPr>
        <p:spPr>
          <a:xfrm>
            <a:off x="5004048" y="299695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3" name="流程圖: 接點 142"/>
          <p:cNvSpPr/>
          <p:nvPr/>
        </p:nvSpPr>
        <p:spPr>
          <a:xfrm>
            <a:off x="4860032" y="3212976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4" name="流程圖: 接點 143"/>
          <p:cNvSpPr/>
          <p:nvPr/>
        </p:nvSpPr>
        <p:spPr>
          <a:xfrm>
            <a:off x="4716016" y="335699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5" name="流程圖: 接點 144"/>
          <p:cNvSpPr/>
          <p:nvPr/>
        </p:nvSpPr>
        <p:spPr>
          <a:xfrm>
            <a:off x="5076056" y="263691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6" name="流程圖: 接點 145"/>
          <p:cNvSpPr/>
          <p:nvPr/>
        </p:nvSpPr>
        <p:spPr>
          <a:xfrm>
            <a:off x="5292080" y="299695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7" name="流程圖: 接點 146"/>
          <p:cNvSpPr/>
          <p:nvPr/>
        </p:nvSpPr>
        <p:spPr>
          <a:xfrm>
            <a:off x="5220072" y="314096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8" name="流程圖: 接點 147"/>
          <p:cNvSpPr/>
          <p:nvPr/>
        </p:nvSpPr>
        <p:spPr>
          <a:xfrm>
            <a:off x="5292080" y="278092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9" name="流程圖: 接點 148"/>
          <p:cNvSpPr/>
          <p:nvPr/>
        </p:nvSpPr>
        <p:spPr>
          <a:xfrm>
            <a:off x="5076056" y="328498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0" name="流程圖: 接點 149"/>
          <p:cNvSpPr/>
          <p:nvPr/>
        </p:nvSpPr>
        <p:spPr>
          <a:xfrm>
            <a:off x="4211960" y="292494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1" name="流程圖: 接點 150"/>
          <p:cNvSpPr/>
          <p:nvPr/>
        </p:nvSpPr>
        <p:spPr>
          <a:xfrm>
            <a:off x="4427984" y="335699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2" name="流程圖: 接點 151"/>
          <p:cNvSpPr/>
          <p:nvPr/>
        </p:nvSpPr>
        <p:spPr>
          <a:xfrm>
            <a:off x="4283968" y="3212976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3" name="流程圖: 接點 152"/>
          <p:cNvSpPr/>
          <p:nvPr/>
        </p:nvSpPr>
        <p:spPr>
          <a:xfrm>
            <a:off x="4067944" y="3068960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4" name="流程圖: 接點 153"/>
          <p:cNvSpPr/>
          <p:nvPr/>
        </p:nvSpPr>
        <p:spPr>
          <a:xfrm>
            <a:off x="4860032" y="3429000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5" name="流程圖: 接點 154"/>
          <p:cNvSpPr/>
          <p:nvPr/>
        </p:nvSpPr>
        <p:spPr>
          <a:xfrm>
            <a:off x="4067944" y="335699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6" name="流程圖: 接點 155"/>
          <p:cNvSpPr/>
          <p:nvPr/>
        </p:nvSpPr>
        <p:spPr>
          <a:xfrm>
            <a:off x="4716016" y="206084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7" name="流程圖: 接點 156"/>
          <p:cNvSpPr/>
          <p:nvPr/>
        </p:nvSpPr>
        <p:spPr>
          <a:xfrm>
            <a:off x="4283968" y="256490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58" name="乘號 157"/>
          <p:cNvSpPr/>
          <p:nvPr/>
        </p:nvSpPr>
        <p:spPr>
          <a:xfrm>
            <a:off x="4211960" y="3356992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9" name="乘號 158"/>
          <p:cNvSpPr/>
          <p:nvPr/>
        </p:nvSpPr>
        <p:spPr>
          <a:xfrm>
            <a:off x="5076056" y="2852936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1" name="文字方塊 160"/>
          <p:cNvSpPr txBox="1"/>
          <p:nvPr/>
        </p:nvSpPr>
        <p:spPr>
          <a:xfrm>
            <a:off x="1280648" y="5877586"/>
            <a:ext cx="1440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Training set </a:t>
            </a:r>
            <a:r>
              <a:rPr lang="en-US" altLang="zh-TW" sz="2000" dirty="0" smtClean="0">
                <a:solidFill>
                  <a:srgbClr val="FF0000"/>
                </a:solidFill>
              </a:rPr>
              <a:t>(observed)</a:t>
            </a:r>
            <a:endParaRPr lang="zh-TW" altLang="en-US" sz="2000" dirty="0">
              <a:solidFill>
                <a:srgbClr val="FF0000"/>
              </a:solidFill>
            </a:endParaRPr>
          </a:p>
        </p:txBody>
      </p:sp>
      <p:sp>
        <p:nvSpPr>
          <p:cNvPr id="162" name="文字方塊 161"/>
          <p:cNvSpPr txBox="1"/>
          <p:nvPr/>
        </p:nvSpPr>
        <p:spPr>
          <a:xfrm>
            <a:off x="3851920" y="3717032"/>
            <a:ext cx="1512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/>
              <a:t>Universal set</a:t>
            </a:r>
          </a:p>
          <a:p>
            <a:pPr algn="ctr"/>
            <a:r>
              <a:rPr lang="en-US" altLang="zh-TW" sz="2000" dirty="0" smtClean="0"/>
              <a:t>(unobserved)</a:t>
            </a:r>
            <a:endParaRPr lang="zh-TW" altLang="en-US" sz="2000" dirty="0" smtClean="0"/>
          </a:p>
        </p:txBody>
      </p:sp>
      <p:sp>
        <p:nvSpPr>
          <p:cNvPr id="163" name="乘號 162"/>
          <p:cNvSpPr/>
          <p:nvPr/>
        </p:nvSpPr>
        <p:spPr>
          <a:xfrm>
            <a:off x="6228184" y="436510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4" name="乘號 163"/>
          <p:cNvSpPr/>
          <p:nvPr/>
        </p:nvSpPr>
        <p:spPr>
          <a:xfrm>
            <a:off x="6444208" y="4077072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5" name="乘號 164"/>
          <p:cNvSpPr/>
          <p:nvPr/>
        </p:nvSpPr>
        <p:spPr>
          <a:xfrm>
            <a:off x="6732240" y="414908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6" name="乘號 165"/>
          <p:cNvSpPr/>
          <p:nvPr/>
        </p:nvSpPr>
        <p:spPr>
          <a:xfrm>
            <a:off x="7092280" y="3933056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7" name="乘號 166"/>
          <p:cNvSpPr/>
          <p:nvPr/>
        </p:nvSpPr>
        <p:spPr>
          <a:xfrm>
            <a:off x="6876256" y="436510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8" name="乘號 167"/>
          <p:cNvSpPr/>
          <p:nvPr/>
        </p:nvSpPr>
        <p:spPr>
          <a:xfrm>
            <a:off x="6660232" y="4581128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9" name="乘號 168"/>
          <p:cNvSpPr/>
          <p:nvPr/>
        </p:nvSpPr>
        <p:spPr>
          <a:xfrm>
            <a:off x="6372200" y="4653136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0" name="流程圖: 接點 169"/>
          <p:cNvSpPr/>
          <p:nvPr/>
        </p:nvSpPr>
        <p:spPr>
          <a:xfrm>
            <a:off x="7092280" y="494116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71" name="流程圖: 接點 170"/>
          <p:cNvSpPr/>
          <p:nvPr/>
        </p:nvSpPr>
        <p:spPr>
          <a:xfrm>
            <a:off x="6876256" y="515719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72" name="流程圖: 接點 171"/>
          <p:cNvSpPr/>
          <p:nvPr/>
        </p:nvSpPr>
        <p:spPr>
          <a:xfrm>
            <a:off x="7380312" y="494116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73" name="流程圖: 接點 172"/>
          <p:cNvSpPr/>
          <p:nvPr/>
        </p:nvSpPr>
        <p:spPr>
          <a:xfrm>
            <a:off x="7164288" y="515719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74" name="流程圖: 接點 173"/>
          <p:cNvSpPr/>
          <p:nvPr/>
        </p:nvSpPr>
        <p:spPr>
          <a:xfrm>
            <a:off x="7020272" y="530120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75" name="流程圖: 接點 174"/>
          <p:cNvSpPr/>
          <p:nvPr/>
        </p:nvSpPr>
        <p:spPr>
          <a:xfrm>
            <a:off x="7452320" y="515719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76" name="流程圖: 接點 175"/>
          <p:cNvSpPr/>
          <p:nvPr/>
        </p:nvSpPr>
        <p:spPr>
          <a:xfrm>
            <a:off x="7308304" y="5373216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77" name="流程圖: 接點 176"/>
          <p:cNvSpPr/>
          <p:nvPr/>
        </p:nvSpPr>
        <p:spPr>
          <a:xfrm>
            <a:off x="6948264" y="551723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79" name="文字方塊 178"/>
          <p:cNvSpPr txBox="1"/>
          <p:nvPr/>
        </p:nvSpPr>
        <p:spPr>
          <a:xfrm>
            <a:off x="6462211" y="5886953"/>
            <a:ext cx="15121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 smtClean="0"/>
              <a:t>Testing set</a:t>
            </a:r>
          </a:p>
          <a:p>
            <a:pPr algn="ctr"/>
            <a:r>
              <a:rPr lang="en-US" altLang="zh-TW" sz="2000" dirty="0" smtClean="0"/>
              <a:t>(unobserved)</a:t>
            </a:r>
            <a:endParaRPr lang="zh-TW" altLang="en-US" sz="2000" dirty="0"/>
          </a:p>
        </p:txBody>
      </p:sp>
      <p:sp>
        <p:nvSpPr>
          <p:cNvPr id="180" name="乘號 179"/>
          <p:cNvSpPr/>
          <p:nvPr/>
        </p:nvSpPr>
        <p:spPr>
          <a:xfrm>
            <a:off x="6516216" y="436510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1" name="乘號 180"/>
          <p:cNvSpPr/>
          <p:nvPr/>
        </p:nvSpPr>
        <p:spPr>
          <a:xfrm>
            <a:off x="7164288" y="414908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2" name="乘號 181"/>
          <p:cNvSpPr/>
          <p:nvPr/>
        </p:nvSpPr>
        <p:spPr>
          <a:xfrm>
            <a:off x="7452320" y="4797152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3" name="乘號 182"/>
          <p:cNvSpPr/>
          <p:nvPr/>
        </p:nvSpPr>
        <p:spPr>
          <a:xfrm>
            <a:off x="6732240" y="5301208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4" name="流程圖: 接點 183"/>
          <p:cNvSpPr/>
          <p:nvPr/>
        </p:nvSpPr>
        <p:spPr>
          <a:xfrm>
            <a:off x="6588224" y="515719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85" name="流程圖: 接點 184"/>
          <p:cNvSpPr/>
          <p:nvPr/>
        </p:nvSpPr>
        <p:spPr>
          <a:xfrm>
            <a:off x="6588224" y="546199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86" name="流程圖: 接點 185"/>
          <p:cNvSpPr/>
          <p:nvPr/>
        </p:nvSpPr>
        <p:spPr>
          <a:xfrm>
            <a:off x="7164288" y="436510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87" name="流程圖: 接點 186"/>
          <p:cNvSpPr/>
          <p:nvPr/>
        </p:nvSpPr>
        <p:spPr>
          <a:xfrm>
            <a:off x="7524328" y="5373216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cxnSp>
        <p:nvCxnSpPr>
          <p:cNvPr id="188" name="直線單箭頭接點 187"/>
          <p:cNvCxnSpPr/>
          <p:nvPr/>
        </p:nvCxnSpPr>
        <p:spPr>
          <a:xfrm flipH="1">
            <a:off x="2483768" y="2708920"/>
            <a:ext cx="720080" cy="108012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直線單箭頭接點 188"/>
          <p:cNvCxnSpPr/>
          <p:nvPr/>
        </p:nvCxnSpPr>
        <p:spPr>
          <a:xfrm>
            <a:off x="6084168" y="2708920"/>
            <a:ext cx="756086" cy="108012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直線接點 189"/>
          <p:cNvCxnSpPr/>
          <p:nvPr/>
        </p:nvCxnSpPr>
        <p:spPr>
          <a:xfrm rot="10800000" flipV="1">
            <a:off x="899592" y="4120645"/>
            <a:ext cx="1800200" cy="1296144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直線接點 190"/>
          <p:cNvCxnSpPr/>
          <p:nvPr/>
        </p:nvCxnSpPr>
        <p:spPr>
          <a:xfrm rot="10800000" flipV="1">
            <a:off x="6084168" y="4077072"/>
            <a:ext cx="1800200" cy="1296144"/>
          </a:xfrm>
          <a:prstGeom prst="line">
            <a:avLst/>
          </a:prstGeom>
          <a:ln w="25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乘號 191"/>
          <p:cNvSpPr/>
          <p:nvPr/>
        </p:nvSpPr>
        <p:spPr>
          <a:xfrm>
            <a:off x="4716016" y="2420888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3" name="乘號 192"/>
          <p:cNvSpPr/>
          <p:nvPr/>
        </p:nvSpPr>
        <p:spPr>
          <a:xfrm>
            <a:off x="4932040" y="2276872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4" name="流程圖: 接點 193"/>
          <p:cNvSpPr/>
          <p:nvPr/>
        </p:nvSpPr>
        <p:spPr>
          <a:xfrm>
            <a:off x="3923928" y="3212976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95" name="流程圖: 接點 194"/>
          <p:cNvSpPr/>
          <p:nvPr/>
        </p:nvSpPr>
        <p:spPr>
          <a:xfrm>
            <a:off x="3779912" y="3068960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96" name="流程圖: 接點 195"/>
          <p:cNvSpPr/>
          <p:nvPr/>
        </p:nvSpPr>
        <p:spPr>
          <a:xfrm>
            <a:off x="3851920" y="3373760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97" name="乘號 196"/>
          <p:cNvSpPr/>
          <p:nvPr/>
        </p:nvSpPr>
        <p:spPr>
          <a:xfrm>
            <a:off x="6948264" y="4653136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8" name="流程圖: 接點 197"/>
          <p:cNvSpPr/>
          <p:nvPr/>
        </p:nvSpPr>
        <p:spPr>
          <a:xfrm>
            <a:off x="6372200" y="515719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99" name="手繪多邊形 198"/>
          <p:cNvSpPr/>
          <p:nvPr/>
        </p:nvSpPr>
        <p:spPr>
          <a:xfrm>
            <a:off x="1483940" y="3976812"/>
            <a:ext cx="559496" cy="1741118"/>
          </a:xfrm>
          <a:custGeom>
            <a:avLst/>
            <a:gdLst>
              <a:gd name="connsiteX0" fmla="*/ 164926 w 559496"/>
              <a:gd name="connsiteY0" fmla="*/ 0 h 1741118"/>
              <a:gd name="connsiteX1" fmla="*/ 540707 w 559496"/>
              <a:gd name="connsiteY1" fmla="*/ 363255 h 1741118"/>
              <a:gd name="connsiteX2" fmla="*/ 52192 w 559496"/>
              <a:gd name="connsiteY2" fmla="*/ 1189973 h 1741118"/>
              <a:gd name="connsiteX3" fmla="*/ 227556 w 559496"/>
              <a:gd name="connsiteY3" fmla="*/ 1741118 h 1741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9496" h="1741118">
                <a:moveTo>
                  <a:pt x="164926" y="0"/>
                </a:moveTo>
                <a:cubicBezTo>
                  <a:pt x="362211" y="82463"/>
                  <a:pt x="559496" y="164926"/>
                  <a:pt x="540707" y="363255"/>
                </a:cubicBezTo>
                <a:cubicBezTo>
                  <a:pt x="521918" y="561584"/>
                  <a:pt x="104384" y="960329"/>
                  <a:pt x="52192" y="1189973"/>
                </a:cubicBezTo>
                <a:cubicBezTo>
                  <a:pt x="0" y="1419617"/>
                  <a:pt x="113778" y="1580367"/>
                  <a:pt x="227556" y="1741118"/>
                </a:cubicBezTo>
              </a:path>
            </a:pathLst>
          </a:custGeom>
          <a:ln w="25400">
            <a:solidFill>
              <a:schemeClr val="tx1">
                <a:lumMod val="65000"/>
                <a:lumOff val="3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0" name="手繪多邊形 199"/>
          <p:cNvSpPr/>
          <p:nvPr/>
        </p:nvSpPr>
        <p:spPr>
          <a:xfrm>
            <a:off x="6588224" y="4005064"/>
            <a:ext cx="559496" cy="1741118"/>
          </a:xfrm>
          <a:custGeom>
            <a:avLst/>
            <a:gdLst>
              <a:gd name="connsiteX0" fmla="*/ 164926 w 559496"/>
              <a:gd name="connsiteY0" fmla="*/ 0 h 1741118"/>
              <a:gd name="connsiteX1" fmla="*/ 540707 w 559496"/>
              <a:gd name="connsiteY1" fmla="*/ 363255 h 1741118"/>
              <a:gd name="connsiteX2" fmla="*/ 52192 w 559496"/>
              <a:gd name="connsiteY2" fmla="*/ 1189973 h 1741118"/>
              <a:gd name="connsiteX3" fmla="*/ 227556 w 559496"/>
              <a:gd name="connsiteY3" fmla="*/ 1741118 h 1741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9496" h="1741118">
                <a:moveTo>
                  <a:pt x="164926" y="0"/>
                </a:moveTo>
                <a:cubicBezTo>
                  <a:pt x="362211" y="82463"/>
                  <a:pt x="559496" y="164926"/>
                  <a:pt x="540707" y="363255"/>
                </a:cubicBezTo>
                <a:cubicBezTo>
                  <a:pt x="521918" y="561584"/>
                  <a:pt x="104384" y="960329"/>
                  <a:pt x="52192" y="1189973"/>
                </a:cubicBezTo>
                <a:cubicBezTo>
                  <a:pt x="0" y="1419617"/>
                  <a:pt x="113778" y="1580367"/>
                  <a:pt x="227556" y="1741118"/>
                </a:cubicBezTo>
              </a:path>
            </a:pathLst>
          </a:custGeom>
          <a:ln w="25400">
            <a:solidFill>
              <a:schemeClr val="tx1">
                <a:lumMod val="65000"/>
                <a:lumOff val="35000"/>
              </a:schemeClr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1" name="流程圖: 接點 200"/>
          <p:cNvSpPr/>
          <p:nvPr/>
        </p:nvSpPr>
        <p:spPr>
          <a:xfrm>
            <a:off x="6372200" y="5373216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02" name="文字方塊 201"/>
          <p:cNvSpPr txBox="1"/>
          <p:nvPr/>
        </p:nvSpPr>
        <p:spPr>
          <a:xfrm>
            <a:off x="909846" y="2852936"/>
            <a:ext cx="1872208" cy="4001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Data acquisition</a:t>
            </a:r>
            <a:endParaRPr lang="zh-TW" altLang="en-US" sz="2000" dirty="0"/>
          </a:p>
        </p:txBody>
      </p:sp>
      <p:sp>
        <p:nvSpPr>
          <p:cNvPr id="203" name="文字方塊 202"/>
          <p:cNvSpPr txBox="1"/>
          <p:nvPr/>
        </p:nvSpPr>
        <p:spPr>
          <a:xfrm>
            <a:off x="6516216" y="2852936"/>
            <a:ext cx="1728192" cy="4001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Practical usage</a:t>
            </a:r>
            <a:endParaRPr lang="zh-TW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矩形 409"/>
          <p:cNvSpPr/>
          <p:nvPr/>
        </p:nvSpPr>
        <p:spPr>
          <a:xfrm>
            <a:off x="2627784" y="4365104"/>
            <a:ext cx="3744416" cy="2016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8" name="矩形 327"/>
          <p:cNvSpPr/>
          <p:nvPr/>
        </p:nvSpPr>
        <p:spPr>
          <a:xfrm>
            <a:off x="467544" y="1700808"/>
            <a:ext cx="3744416" cy="2016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7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4EB9E-D747-4059-AA95-4AE1A2553F55}" type="slidenum">
              <a:rPr lang="zh-TW" altLang="en-US" sz="1800" smtClean="0">
                <a:solidFill>
                  <a:schemeClr val="tx1"/>
                </a:solidFill>
              </a:rPr>
              <a:t>37</a:t>
            </a:fld>
            <a:endParaRPr lang="zh-TW" altLang="en-US" sz="1800" dirty="0">
              <a:solidFill>
                <a:schemeClr val="tx1"/>
              </a:solidFill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Algorithms</a:t>
            </a:r>
            <a:endParaRPr lang="zh-TW" altLang="en-US" dirty="0"/>
          </a:p>
        </p:txBody>
      </p:sp>
      <p:sp>
        <p:nvSpPr>
          <p:cNvPr id="329" name="矩形 328"/>
          <p:cNvSpPr/>
          <p:nvPr/>
        </p:nvSpPr>
        <p:spPr>
          <a:xfrm>
            <a:off x="4932040" y="1700808"/>
            <a:ext cx="3744416" cy="20162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0" name="文字方塊 329"/>
          <p:cNvSpPr txBox="1"/>
          <p:nvPr/>
        </p:nvSpPr>
        <p:spPr>
          <a:xfrm>
            <a:off x="1340024" y="3720230"/>
            <a:ext cx="201622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Supervised learning</a:t>
            </a:r>
            <a:endParaRPr lang="zh-TW" altLang="en-US" dirty="0"/>
          </a:p>
        </p:txBody>
      </p:sp>
      <p:sp>
        <p:nvSpPr>
          <p:cNvPr id="331" name="文字方塊 330"/>
          <p:cNvSpPr txBox="1"/>
          <p:nvPr/>
        </p:nvSpPr>
        <p:spPr>
          <a:xfrm>
            <a:off x="5633753" y="3717032"/>
            <a:ext cx="2304256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Unsupervised learning</a:t>
            </a:r>
            <a:endParaRPr lang="zh-TW" altLang="en-US" dirty="0"/>
          </a:p>
        </p:txBody>
      </p:sp>
      <p:sp>
        <p:nvSpPr>
          <p:cNvPr id="332" name="文字方塊 331"/>
          <p:cNvSpPr txBox="1"/>
          <p:nvPr/>
        </p:nvSpPr>
        <p:spPr>
          <a:xfrm>
            <a:off x="3203848" y="6381328"/>
            <a:ext cx="2592288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Semi-supervised learning</a:t>
            </a:r>
            <a:endParaRPr lang="zh-TW" altLang="en-US" dirty="0"/>
          </a:p>
        </p:txBody>
      </p:sp>
      <p:sp>
        <p:nvSpPr>
          <p:cNvPr id="333" name="流程圖: 接點 332"/>
          <p:cNvSpPr/>
          <p:nvPr/>
        </p:nvSpPr>
        <p:spPr>
          <a:xfrm>
            <a:off x="971600" y="1988840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34" name="流程圖: 接點 333"/>
          <p:cNvSpPr/>
          <p:nvPr/>
        </p:nvSpPr>
        <p:spPr>
          <a:xfrm>
            <a:off x="755576" y="220486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35" name="流程圖: 接點 334"/>
          <p:cNvSpPr/>
          <p:nvPr/>
        </p:nvSpPr>
        <p:spPr>
          <a:xfrm>
            <a:off x="1043608" y="220486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36" name="流程圖: 接點 335"/>
          <p:cNvSpPr/>
          <p:nvPr/>
        </p:nvSpPr>
        <p:spPr>
          <a:xfrm>
            <a:off x="1115616" y="184482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37" name="流程圖: 接點 336"/>
          <p:cNvSpPr/>
          <p:nvPr/>
        </p:nvSpPr>
        <p:spPr>
          <a:xfrm>
            <a:off x="1403648" y="242088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38" name="流程圖: 接點 337"/>
          <p:cNvSpPr/>
          <p:nvPr/>
        </p:nvSpPr>
        <p:spPr>
          <a:xfrm>
            <a:off x="1331640" y="206084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39" name="乘號 338"/>
          <p:cNvSpPr/>
          <p:nvPr/>
        </p:nvSpPr>
        <p:spPr>
          <a:xfrm>
            <a:off x="2267744" y="220486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0" name="乘號 339"/>
          <p:cNvSpPr/>
          <p:nvPr/>
        </p:nvSpPr>
        <p:spPr>
          <a:xfrm>
            <a:off x="2420144" y="235726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1" name="乘號 340"/>
          <p:cNvSpPr/>
          <p:nvPr/>
        </p:nvSpPr>
        <p:spPr>
          <a:xfrm>
            <a:off x="2572544" y="250966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2" name="乘號 341"/>
          <p:cNvSpPr/>
          <p:nvPr/>
        </p:nvSpPr>
        <p:spPr>
          <a:xfrm>
            <a:off x="2724944" y="266206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3" name="乘號 342"/>
          <p:cNvSpPr/>
          <p:nvPr/>
        </p:nvSpPr>
        <p:spPr>
          <a:xfrm>
            <a:off x="2915816" y="2420888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4" name="乘號 343"/>
          <p:cNvSpPr/>
          <p:nvPr/>
        </p:nvSpPr>
        <p:spPr>
          <a:xfrm>
            <a:off x="3059832" y="2636912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5" name="乘號 344"/>
          <p:cNvSpPr/>
          <p:nvPr/>
        </p:nvSpPr>
        <p:spPr>
          <a:xfrm>
            <a:off x="3275856" y="2852936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6" name="乘號 345"/>
          <p:cNvSpPr/>
          <p:nvPr/>
        </p:nvSpPr>
        <p:spPr>
          <a:xfrm>
            <a:off x="3334544" y="256490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7" name="五角星形 346"/>
          <p:cNvSpPr/>
          <p:nvPr/>
        </p:nvSpPr>
        <p:spPr>
          <a:xfrm>
            <a:off x="2123728" y="2996952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8" name="五角星形 347"/>
          <p:cNvSpPr/>
          <p:nvPr/>
        </p:nvSpPr>
        <p:spPr>
          <a:xfrm>
            <a:off x="2123728" y="3212976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9" name="五角星形 348"/>
          <p:cNvSpPr/>
          <p:nvPr/>
        </p:nvSpPr>
        <p:spPr>
          <a:xfrm>
            <a:off x="2411760" y="3068960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0" name="五角星形 349"/>
          <p:cNvSpPr/>
          <p:nvPr/>
        </p:nvSpPr>
        <p:spPr>
          <a:xfrm>
            <a:off x="2339752" y="3429000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1" name="五角星形 350"/>
          <p:cNvSpPr/>
          <p:nvPr/>
        </p:nvSpPr>
        <p:spPr>
          <a:xfrm>
            <a:off x="2517304" y="3318520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2" name="五角星形 351"/>
          <p:cNvSpPr/>
          <p:nvPr/>
        </p:nvSpPr>
        <p:spPr>
          <a:xfrm>
            <a:off x="2699792" y="3429000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3" name="五角星形 352"/>
          <p:cNvSpPr/>
          <p:nvPr/>
        </p:nvSpPr>
        <p:spPr>
          <a:xfrm>
            <a:off x="2699792" y="3140968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4" name="五角星形 353"/>
          <p:cNvSpPr/>
          <p:nvPr/>
        </p:nvSpPr>
        <p:spPr>
          <a:xfrm>
            <a:off x="2915816" y="3356992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5" name="五角星形 354"/>
          <p:cNvSpPr/>
          <p:nvPr/>
        </p:nvSpPr>
        <p:spPr>
          <a:xfrm>
            <a:off x="1835696" y="3140968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6" name="五角星形 355"/>
          <p:cNvSpPr/>
          <p:nvPr/>
        </p:nvSpPr>
        <p:spPr>
          <a:xfrm>
            <a:off x="2051720" y="3429000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7" name="五角星形 356"/>
          <p:cNvSpPr/>
          <p:nvPr/>
        </p:nvSpPr>
        <p:spPr>
          <a:xfrm>
            <a:off x="1763688" y="3356992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8" name="流程圖: 接點 357"/>
          <p:cNvSpPr/>
          <p:nvPr/>
        </p:nvSpPr>
        <p:spPr>
          <a:xfrm>
            <a:off x="1196008" y="235726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59" name="流程圖: 接點 358"/>
          <p:cNvSpPr/>
          <p:nvPr/>
        </p:nvSpPr>
        <p:spPr>
          <a:xfrm>
            <a:off x="1187624" y="263691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60" name="流程圖: 接點 359"/>
          <p:cNvSpPr/>
          <p:nvPr/>
        </p:nvSpPr>
        <p:spPr>
          <a:xfrm>
            <a:off x="1500808" y="266206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61" name="流程圖: 接點 360"/>
          <p:cNvSpPr/>
          <p:nvPr/>
        </p:nvSpPr>
        <p:spPr>
          <a:xfrm>
            <a:off x="1331640" y="2852936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62" name="流程圖: 接點 361"/>
          <p:cNvSpPr/>
          <p:nvPr/>
        </p:nvSpPr>
        <p:spPr>
          <a:xfrm>
            <a:off x="1619672" y="242088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63" name="流程圖: 接點 362"/>
          <p:cNvSpPr/>
          <p:nvPr/>
        </p:nvSpPr>
        <p:spPr>
          <a:xfrm>
            <a:off x="1484040" y="2141240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64" name="流程圖: 接點 363"/>
          <p:cNvSpPr/>
          <p:nvPr/>
        </p:nvSpPr>
        <p:spPr>
          <a:xfrm>
            <a:off x="971600" y="2492896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65" name="乘號 364"/>
          <p:cNvSpPr/>
          <p:nvPr/>
        </p:nvSpPr>
        <p:spPr>
          <a:xfrm>
            <a:off x="3486944" y="271730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6" name="乘號 365"/>
          <p:cNvSpPr/>
          <p:nvPr/>
        </p:nvSpPr>
        <p:spPr>
          <a:xfrm>
            <a:off x="3639344" y="286970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7" name="乘號 366"/>
          <p:cNvSpPr/>
          <p:nvPr/>
        </p:nvSpPr>
        <p:spPr>
          <a:xfrm>
            <a:off x="3347864" y="234888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8" name="乘號 367"/>
          <p:cNvSpPr/>
          <p:nvPr/>
        </p:nvSpPr>
        <p:spPr>
          <a:xfrm>
            <a:off x="3791744" y="302210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9" name="乘號 368"/>
          <p:cNvSpPr/>
          <p:nvPr/>
        </p:nvSpPr>
        <p:spPr>
          <a:xfrm>
            <a:off x="3131840" y="234888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70" name="直線接點 369"/>
          <p:cNvCxnSpPr/>
          <p:nvPr/>
        </p:nvCxnSpPr>
        <p:spPr>
          <a:xfrm rot="16200000" flipH="1">
            <a:off x="1511660" y="2024844"/>
            <a:ext cx="936104" cy="432048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1" name="直線接點 370"/>
          <p:cNvCxnSpPr/>
          <p:nvPr/>
        </p:nvCxnSpPr>
        <p:spPr>
          <a:xfrm rot="10800000" flipV="1">
            <a:off x="1043608" y="2708920"/>
            <a:ext cx="1152128" cy="864096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2" name="直線接點 371"/>
          <p:cNvCxnSpPr/>
          <p:nvPr/>
        </p:nvCxnSpPr>
        <p:spPr>
          <a:xfrm>
            <a:off x="2195736" y="2708920"/>
            <a:ext cx="1656184" cy="72008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3" name="流程圖: 接點 372"/>
          <p:cNvSpPr/>
          <p:nvPr/>
        </p:nvSpPr>
        <p:spPr>
          <a:xfrm>
            <a:off x="5410944" y="2035696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74" name="流程圖: 接點 373"/>
          <p:cNvSpPr/>
          <p:nvPr/>
        </p:nvSpPr>
        <p:spPr>
          <a:xfrm>
            <a:off x="5194920" y="2251720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75" name="流程圖: 接點 374"/>
          <p:cNvSpPr/>
          <p:nvPr/>
        </p:nvSpPr>
        <p:spPr>
          <a:xfrm>
            <a:off x="5482952" y="2251720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76" name="流程圖: 接點 375"/>
          <p:cNvSpPr/>
          <p:nvPr/>
        </p:nvSpPr>
        <p:spPr>
          <a:xfrm>
            <a:off x="5554960" y="1891680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77" name="流程圖: 接點 376"/>
          <p:cNvSpPr/>
          <p:nvPr/>
        </p:nvSpPr>
        <p:spPr>
          <a:xfrm>
            <a:off x="5842992" y="2467744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78" name="流程圖: 接點 377"/>
          <p:cNvSpPr/>
          <p:nvPr/>
        </p:nvSpPr>
        <p:spPr>
          <a:xfrm>
            <a:off x="5770984" y="2107704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79" name="流程圖: 接點 378"/>
          <p:cNvSpPr/>
          <p:nvPr/>
        </p:nvSpPr>
        <p:spPr>
          <a:xfrm>
            <a:off x="5635352" y="2404120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80" name="流程圖: 接點 379"/>
          <p:cNvSpPr/>
          <p:nvPr/>
        </p:nvSpPr>
        <p:spPr>
          <a:xfrm>
            <a:off x="5626968" y="2683768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81" name="流程圖: 接點 380"/>
          <p:cNvSpPr/>
          <p:nvPr/>
        </p:nvSpPr>
        <p:spPr>
          <a:xfrm>
            <a:off x="5940152" y="2708920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82" name="流程圖: 接點 381"/>
          <p:cNvSpPr/>
          <p:nvPr/>
        </p:nvSpPr>
        <p:spPr>
          <a:xfrm>
            <a:off x="5770984" y="2899792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83" name="流程圖: 接點 382"/>
          <p:cNvSpPr/>
          <p:nvPr/>
        </p:nvSpPr>
        <p:spPr>
          <a:xfrm>
            <a:off x="6059016" y="2467744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84" name="流程圖: 接點 383"/>
          <p:cNvSpPr/>
          <p:nvPr/>
        </p:nvSpPr>
        <p:spPr>
          <a:xfrm>
            <a:off x="5923384" y="2188096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85" name="流程圖: 接點 384"/>
          <p:cNvSpPr/>
          <p:nvPr/>
        </p:nvSpPr>
        <p:spPr>
          <a:xfrm>
            <a:off x="5410944" y="2539752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86" name="流程圖: 接點 385"/>
          <p:cNvSpPr/>
          <p:nvPr/>
        </p:nvSpPr>
        <p:spPr>
          <a:xfrm>
            <a:off x="6876256" y="2420888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87" name="流程圖: 接點 386"/>
          <p:cNvSpPr/>
          <p:nvPr/>
        </p:nvSpPr>
        <p:spPr>
          <a:xfrm>
            <a:off x="7164288" y="2708920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88" name="流程圖: 接點 387"/>
          <p:cNvSpPr/>
          <p:nvPr/>
        </p:nvSpPr>
        <p:spPr>
          <a:xfrm>
            <a:off x="7020272" y="2564904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89" name="流程圖: 接點 388"/>
          <p:cNvSpPr/>
          <p:nvPr/>
        </p:nvSpPr>
        <p:spPr>
          <a:xfrm>
            <a:off x="7380312" y="2492896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90" name="流程圖: 接點 389"/>
          <p:cNvSpPr/>
          <p:nvPr/>
        </p:nvSpPr>
        <p:spPr>
          <a:xfrm>
            <a:off x="6732240" y="2276872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91" name="流程圖: 接點 390"/>
          <p:cNvSpPr/>
          <p:nvPr/>
        </p:nvSpPr>
        <p:spPr>
          <a:xfrm>
            <a:off x="7596336" y="2420888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92" name="流程圖: 接點 391"/>
          <p:cNvSpPr/>
          <p:nvPr/>
        </p:nvSpPr>
        <p:spPr>
          <a:xfrm>
            <a:off x="7740352" y="2636912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93" name="流程圖: 接點 392"/>
          <p:cNvSpPr/>
          <p:nvPr/>
        </p:nvSpPr>
        <p:spPr>
          <a:xfrm>
            <a:off x="7668344" y="2861320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94" name="流程圖: 接點 393"/>
          <p:cNvSpPr/>
          <p:nvPr/>
        </p:nvSpPr>
        <p:spPr>
          <a:xfrm>
            <a:off x="7812360" y="2420888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95" name="流程圖: 接點 394"/>
          <p:cNvSpPr/>
          <p:nvPr/>
        </p:nvSpPr>
        <p:spPr>
          <a:xfrm>
            <a:off x="7884368" y="2780928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96" name="流程圖: 接點 395"/>
          <p:cNvSpPr/>
          <p:nvPr/>
        </p:nvSpPr>
        <p:spPr>
          <a:xfrm>
            <a:off x="7452320" y="2708920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97" name="流程圖: 接點 396"/>
          <p:cNvSpPr/>
          <p:nvPr/>
        </p:nvSpPr>
        <p:spPr>
          <a:xfrm>
            <a:off x="8172400" y="3068960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98" name="流程圖: 接點 397"/>
          <p:cNvSpPr/>
          <p:nvPr/>
        </p:nvSpPr>
        <p:spPr>
          <a:xfrm>
            <a:off x="8028384" y="2924944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99" name="流程圖: 接點 398"/>
          <p:cNvSpPr/>
          <p:nvPr/>
        </p:nvSpPr>
        <p:spPr>
          <a:xfrm>
            <a:off x="6156176" y="3429000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00" name="流程圖: 接點 399"/>
          <p:cNvSpPr/>
          <p:nvPr/>
        </p:nvSpPr>
        <p:spPr>
          <a:xfrm>
            <a:off x="6228184" y="3212976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01" name="流程圖: 接點 400"/>
          <p:cNvSpPr/>
          <p:nvPr/>
        </p:nvSpPr>
        <p:spPr>
          <a:xfrm>
            <a:off x="6444208" y="3068960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02" name="流程圖: 接點 401"/>
          <p:cNvSpPr/>
          <p:nvPr/>
        </p:nvSpPr>
        <p:spPr>
          <a:xfrm>
            <a:off x="6660232" y="3140968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03" name="流程圖: 接點 402"/>
          <p:cNvSpPr/>
          <p:nvPr/>
        </p:nvSpPr>
        <p:spPr>
          <a:xfrm>
            <a:off x="6372200" y="3501008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04" name="流程圖: 接點 403"/>
          <p:cNvSpPr/>
          <p:nvPr/>
        </p:nvSpPr>
        <p:spPr>
          <a:xfrm>
            <a:off x="6444208" y="3284984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05" name="流程圖: 接點 404"/>
          <p:cNvSpPr/>
          <p:nvPr/>
        </p:nvSpPr>
        <p:spPr>
          <a:xfrm>
            <a:off x="6588224" y="3501008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06" name="流程圖: 接點 405"/>
          <p:cNvSpPr/>
          <p:nvPr/>
        </p:nvSpPr>
        <p:spPr>
          <a:xfrm>
            <a:off x="6876256" y="3212976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07" name="流程圖: 接點 406"/>
          <p:cNvSpPr/>
          <p:nvPr/>
        </p:nvSpPr>
        <p:spPr>
          <a:xfrm>
            <a:off x="7092280" y="3356992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08" name="流程圖: 接點 407"/>
          <p:cNvSpPr/>
          <p:nvPr/>
        </p:nvSpPr>
        <p:spPr>
          <a:xfrm>
            <a:off x="6732240" y="3356992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09" name="流程圖: 接點 408"/>
          <p:cNvSpPr/>
          <p:nvPr/>
        </p:nvSpPr>
        <p:spPr>
          <a:xfrm>
            <a:off x="6876256" y="3501008"/>
            <a:ext cx="144016" cy="144016"/>
          </a:xfrm>
          <a:prstGeom prst="flowChartConnector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11" name="流程圖: 接點 410"/>
          <p:cNvSpPr/>
          <p:nvPr/>
        </p:nvSpPr>
        <p:spPr>
          <a:xfrm>
            <a:off x="3131840" y="4653136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12" name="流程圖: 接點 411"/>
          <p:cNvSpPr/>
          <p:nvPr/>
        </p:nvSpPr>
        <p:spPr>
          <a:xfrm>
            <a:off x="2915816" y="4869160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13" name="流程圖: 接點 412"/>
          <p:cNvSpPr/>
          <p:nvPr/>
        </p:nvSpPr>
        <p:spPr>
          <a:xfrm>
            <a:off x="3203848" y="4869160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14" name="流程圖: 接點 413"/>
          <p:cNvSpPr/>
          <p:nvPr/>
        </p:nvSpPr>
        <p:spPr>
          <a:xfrm>
            <a:off x="3275856" y="4509120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15" name="流程圖: 接點 414"/>
          <p:cNvSpPr/>
          <p:nvPr/>
        </p:nvSpPr>
        <p:spPr>
          <a:xfrm>
            <a:off x="3563888" y="508518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16" name="流程圖: 接點 415"/>
          <p:cNvSpPr/>
          <p:nvPr/>
        </p:nvSpPr>
        <p:spPr>
          <a:xfrm>
            <a:off x="3491880" y="472514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17" name="乘號 416"/>
          <p:cNvSpPr/>
          <p:nvPr/>
        </p:nvSpPr>
        <p:spPr>
          <a:xfrm>
            <a:off x="4427984" y="486916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8" name="乘號 417"/>
          <p:cNvSpPr/>
          <p:nvPr/>
        </p:nvSpPr>
        <p:spPr>
          <a:xfrm>
            <a:off x="4580384" y="502156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19" name="乘號 418"/>
          <p:cNvSpPr/>
          <p:nvPr/>
        </p:nvSpPr>
        <p:spPr>
          <a:xfrm>
            <a:off x="4732784" y="517396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0" name="乘號 419"/>
          <p:cNvSpPr/>
          <p:nvPr/>
        </p:nvSpPr>
        <p:spPr>
          <a:xfrm>
            <a:off x="4885184" y="532636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1" name="乘號 420"/>
          <p:cNvSpPr/>
          <p:nvPr/>
        </p:nvSpPr>
        <p:spPr>
          <a:xfrm>
            <a:off x="5076056" y="5085184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2" name="乘號 421"/>
          <p:cNvSpPr/>
          <p:nvPr/>
        </p:nvSpPr>
        <p:spPr>
          <a:xfrm>
            <a:off x="5220072" y="5301208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3" name="乘號 422"/>
          <p:cNvSpPr/>
          <p:nvPr/>
        </p:nvSpPr>
        <p:spPr>
          <a:xfrm>
            <a:off x="5436096" y="5517232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4" name="乘號 423"/>
          <p:cNvSpPr/>
          <p:nvPr/>
        </p:nvSpPr>
        <p:spPr>
          <a:xfrm>
            <a:off x="5494784" y="522920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5" name="五角星形 424"/>
          <p:cNvSpPr/>
          <p:nvPr/>
        </p:nvSpPr>
        <p:spPr>
          <a:xfrm>
            <a:off x="4283968" y="5661248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6" name="五角星形 425"/>
          <p:cNvSpPr/>
          <p:nvPr/>
        </p:nvSpPr>
        <p:spPr>
          <a:xfrm>
            <a:off x="4283968" y="5877272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7" name="五角星形 426"/>
          <p:cNvSpPr/>
          <p:nvPr/>
        </p:nvSpPr>
        <p:spPr>
          <a:xfrm>
            <a:off x="4572000" y="5733256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8" name="五角星形 427"/>
          <p:cNvSpPr/>
          <p:nvPr/>
        </p:nvSpPr>
        <p:spPr>
          <a:xfrm>
            <a:off x="4499992" y="6093296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9" name="五角星形 428"/>
          <p:cNvSpPr/>
          <p:nvPr/>
        </p:nvSpPr>
        <p:spPr>
          <a:xfrm>
            <a:off x="4677544" y="5982816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0" name="五角星形 429"/>
          <p:cNvSpPr/>
          <p:nvPr/>
        </p:nvSpPr>
        <p:spPr>
          <a:xfrm>
            <a:off x="4860032" y="6093296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1" name="五角星形 430"/>
          <p:cNvSpPr/>
          <p:nvPr/>
        </p:nvSpPr>
        <p:spPr>
          <a:xfrm>
            <a:off x="4860032" y="5805264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2" name="五角星形 431"/>
          <p:cNvSpPr/>
          <p:nvPr/>
        </p:nvSpPr>
        <p:spPr>
          <a:xfrm>
            <a:off x="5076056" y="6021288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3" name="五角星形 432"/>
          <p:cNvSpPr/>
          <p:nvPr/>
        </p:nvSpPr>
        <p:spPr>
          <a:xfrm>
            <a:off x="3995936" y="5805264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4" name="五角星形 433"/>
          <p:cNvSpPr/>
          <p:nvPr/>
        </p:nvSpPr>
        <p:spPr>
          <a:xfrm>
            <a:off x="4211960" y="6093296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5" name="五角星形 434"/>
          <p:cNvSpPr/>
          <p:nvPr/>
        </p:nvSpPr>
        <p:spPr>
          <a:xfrm>
            <a:off x="3923928" y="6021288"/>
            <a:ext cx="216024" cy="216024"/>
          </a:xfrm>
          <a:prstGeom prst="star5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36" name="流程圖: 接點 435"/>
          <p:cNvSpPr/>
          <p:nvPr/>
        </p:nvSpPr>
        <p:spPr>
          <a:xfrm>
            <a:off x="3356248" y="5021560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37" name="流程圖: 接點 436"/>
          <p:cNvSpPr/>
          <p:nvPr/>
        </p:nvSpPr>
        <p:spPr>
          <a:xfrm>
            <a:off x="3347864" y="5301208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38" name="流程圖: 接點 437"/>
          <p:cNvSpPr/>
          <p:nvPr/>
        </p:nvSpPr>
        <p:spPr>
          <a:xfrm>
            <a:off x="3661048" y="5326360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39" name="流程圖: 接點 438"/>
          <p:cNvSpPr/>
          <p:nvPr/>
        </p:nvSpPr>
        <p:spPr>
          <a:xfrm>
            <a:off x="3491880" y="551723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40" name="流程圖: 接點 439"/>
          <p:cNvSpPr/>
          <p:nvPr/>
        </p:nvSpPr>
        <p:spPr>
          <a:xfrm>
            <a:off x="3779912" y="5085184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41" name="流程圖: 接點 440"/>
          <p:cNvSpPr/>
          <p:nvPr/>
        </p:nvSpPr>
        <p:spPr>
          <a:xfrm>
            <a:off x="3644280" y="4805536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42" name="流程圖: 接點 441"/>
          <p:cNvSpPr/>
          <p:nvPr/>
        </p:nvSpPr>
        <p:spPr>
          <a:xfrm>
            <a:off x="3131840" y="5157192"/>
            <a:ext cx="144016" cy="144016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43" name="乘號 442"/>
          <p:cNvSpPr/>
          <p:nvPr/>
        </p:nvSpPr>
        <p:spPr>
          <a:xfrm>
            <a:off x="5647184" y="538160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4" name="乘號 443"/>
          <p:cNvSpPr/>
          <p:nvPr/>
        </p:nvSpPr>
        <p:spPr>
          <a:xfrm>
            <a:off x="5799584" y="553400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5" name="乘號 444"/>
          <p:cNvSpPr/>
          <p:nvPr/>
        </p:nvSpPr>
        <p:spPr>
          <a:xfrm>
            <a:off x="5508104" y="5013176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6" name="乘號 445"/>
          <p:cNvSpPr/>
          <p:nvPr/>
        </p:nvSpPr>
        <p:spPr>
          <a:xfrm>
            <a:off x="5951984" y="5686400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7" name="乘號 446"/>
          <p:cNvSpPr/>
          <p:nvPr/>
        </p:nvSpPr>
        <p:spPr>
          <a:xfrm>
            <a:off x="5292080" y="5013176"/>
            <a:ext cx="216024" cy="21602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8" name="流程圖: 決策 447"/>
          <p:cNvSpPr/>
          <p:nvPr/>
        </p:nvSpPr>
        <p:spPr>
          <a:xfrm>
            <a:off x="4067944" y="4437112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49" name="流程圖: 決策 448"/>
          <p:cNvSpPr/>
          <p:nvPr/>
        </p:nvSpPr>
        <p:spPr>
          <a:xfrm>
            <a:off x="3851920" y="4509120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0" name="流程圖: 決策 449"/>
          <p:cNvSpPr/>
          <p:nvPr/>
        </p:nvSpPr>
        <p:spPr>
          <a:xfrm>
            <a:off x="3347864" y="4725144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1" name="流程圖: 決策 450"/>
          <p:cNvSpPr/>
          <p:nvPr/>
        </p:nvSpPr>
        <p:spPr>
          <a:xfrm>
            <a:off x="3491880" y="4437112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2" name="流程圖: 決策 451"/>
          <p:cNvSpPr/>
          <p:nvPr/>
        </p:nvSpPr>
        <p:spPr>
          <a:xfrm>
            <a:off x="3059832" y="4941168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3" name="流程圖: 決策 452"/>
          <p:cNvSpPr/>
          <p:nvPr/>
        </p:nvSpPr>
        <p:spPr>
          <a:xfrm>
            <a:off x="4427984" y="5805264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4" name="流程圖: 決策 453"/>
          <p:cNvSpPr/>
          <p:nvPr/>
        </p:nvSpPr>
        <p:spPr>
          <a:xfrm>
            <a:off x="3779912" y="5877272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5" name="流程圖: 決策 454"/>
          <p:cNvSpPr/>
          <p:nvPr/>
        </p:nvSpPr>
        <p:spPr>
          <a:xfrm>
            <a:off x="3563888" y="6093296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6" name="流程圖: 決策 455"/>
          <p:cNvSpPr/>
          <p:nvPr/>
        </p:nvSpPr>
        <p:spPr>
          <a:xfrm>
            <a:off x="3635896" y="4509120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7" name="流程圖: 決策 456"/>
          <p:cNvSpPr/>
          <p:nvPr/>
        </p:nvSpPr>
        <p:spPr>
          <a:xfrm>
            <a:off x="3491880" y="5229200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8" name="流程圖: 決策 457"/>
          <p:cNvSpPr/>
          <p:nvPr/>
        </p:nvSpPr>
        <p:spPr>
          <a:xfrm>
            <a:off x="3779912" y="4653136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59" name="流程圖: 決策 458"/>
          <p:cNvSpPr/>
          <p:nvPr/>
        </p:nvSpPr>
        <p:spPr>
          <a:xfrm>
            <a:off x="3779912" y="4869160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0" name="流程圖: 決策 459"/>
          <p:cNvSpPr/>
          <p:nvPr/>
        </p:nvSpPr>
        <p:spPr>
          <a:xfrm>
            <a:off x="4211960" y="4437112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1" name="流程圖: 決策 460"/>
          <p:cNvSpPr/>
          <p:nvPr/>
        </p:nvSpPr>
        <p:spPr>
          <a:xfrm>
            <a:off x="3779912" y="6093296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2" name="流程圖: 決策 461"/>
          <p:cNvSpPr/>
          <p:nvPr/>
        </p:nvSpPr>
        <p:spPr>
          <a:xfrm>
            <a:off x="4427984" y="5517232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3" name="流程圖: 決策 462"/>
          <p:cNvSpPr/>
          <p:nvPr/>
        </p:nvSpPr>
        <p:spPr>
          <a:xfrm>
            <a:off x="4211960" y="5517232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4" name="流程圖: 決策 463"/>
          <p:cNvSpPr/>
          <p:nvPr/>
        </p:nvSpPr>
        <p:spPr>
          <a:xfrm>
            <a:off x="4139952" y="5373216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5" name="流程圖: 決策 464"/>
          <p:cNvSpPr/>
          <p:nvPr/>
        </p:nvSpPr>
        <p:spPr>
          <a:xfrm>
            <a:off x="3995936" y="5589240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6" name="流程圖: 決策 465"/>
          <p:cNvSpPr/>
          <p:nvPr/>
        </p:nvSpPr>
        <p:spPr>
          <a:xfrm>
            <a:off x="5148064" y="5877272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7" name="流程圖: 決策 466"/>
          <p:cNvSpPr/>
          <p:nvPr/>
        </p:nvSpPr>
        <p:spPr>
          <a:xfrm>
            <a:off x="5292080" y="6093296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8" name="流程圖: 決策 467"/>
          <p:cNvSpPr/>
          <p:nvPr/>
        </p:nvSpPr>
        <p:spPr>
          <a:xfrm>
            <a:off x="5364088" y="5949280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69" name="流程圖: 決策 468"/>
          <p:cNvSpPr/>
          <p:nvPr/>
        </p:nvSpPr>
        <p:spPr>
          <a:xfrm>
            <a:off x="5508104" y="6093296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0" name="流程圖: 決策 469"/>
          <p:cNvSpPr/>
          <p:nvPr/>
        </p:nvSpPr>
        <p:spPr>
          <a:xfrm>
            <a:off x="4355976" y="5373216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1" name="流程圖: 決策 470"/>
          <p:cNvSpPr/>
          <p:nvPr/>
        </p:nvSpPr>
        <p:spPr>
          <a:xfrm>
            <a:off x="3347864" y="6093296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2" name="流程圖: 決策 471"/>
          <p:cNvSpPr/>
          <p:nvPr/>
        </p:nvSpPr>
        <p:spPr>
          <a:xfrm>
            <a:off x="4572000" y="5949280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3" name="流程圖: 決策 472"/>
          <p:cNvSpPr/>
          <p:nvPr/>
        </p:nvSpPr>
        <p:spPr>
          <a:xfrm>
            <a:off x="4860032" y="5085184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4" name="流程圖: 決策 473"/>
          <p:cNvSpPr/>
          <p:nvPr/>
        </p:nvSpPr>
        <p:spPr>
          <a:xfrm>
            <a:off x="6012160" y="5949280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5" name="流程圖: 決策 474"/>
          <p:cNvSpPr/>
          <p:nvPr/>
        </p:nvSpPr>
        <p:spPr>
          <a:xfrm>
            <a:off x="5724128" y="5229200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6" name="流程圖: 決策 475"/>
          <p:cNvSpPr/>
          <p:nvPr/>
        </p:nvSpPr>
        <p:spPr>
          <a:xfrm>
            <a:off x="6084168" y="6093296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7" name="流程圖: 決策 476"/>
          <p:cNvSpPr/>
          <p:nvPr/>
        </p:nvSpPr>
        <p:spPr>
          <a:xfrm>
            <a:off x="3076600" y="5966048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8" name="流程圖: 決策 477"/>
          <p:cNvSpPr/>
          <p:nvPr/>
        </p:nvSpPr>
        <p:spPr>
          <a:xfrm>
            <a:off x="5580112" y="4869160"/>
            <a:ext cx="144016" cy="144016"/>
          </a:xfrm>
          <a:prstGeom prst="flowChartDecision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9" name="手繪多邊形 478"/>
          <p:cNvSpPr/>
          <p:nvPr/>
        </p:nvSpPr>
        <p:spPr>
          <a:xfrm>
            <a:off x="2780778" y="4559474"/>
            <a:ext cx="2141951" cy="1327759"/>
          </a:xfrm>
          <a:custGeom>
            <a:avLst/>
            <a:gdLst>
              <a:gd name="connsiteX0" fmla="*/ 2141951 w 2141951"/>
              <a:gd name="connsiteY0" fmla="*/ 0 h 1327759"/>
              <a:gd name="connsiteX1" fmla="*/ 1478071 w 2141951"/>
              <a:gd name="connsiteY1" fmla="*/ 187890 h 1327759"/>
              <a:gd name="connsiteX2" fmla="*/ 1215025 w 2141951"/>
              <a:gd name="connsiteY2" fmla="*/ 864296 h 1327759"/>
              <a:gd name="connsiteX3" fmla="*/ 889348 w 2141951"/>
              <a:gd name="connsiteY3" fmla="*/ 1290181 h 1327759"/>
              <a:gd name="connsiteX4" fmla="*/ 0 w 2141951"/>
              <a:gd name="connsiteY4" fmla="*/ 1089764 h 1327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1951" h="1327759">
                <a:moveTo>
                  <a:pt x="2141951" y="0"/>
                </a:moveTo>
                <a:cubicBezTo>
                  <a:pt x="1887255" y="21920"/>
                  <a:pt x="1632559" y="43841"/>
                  <a:pt x="1478071" y="187890"/>
                </a:cubicBezTo>
                <a:cubicBezTo>
                  <a:pt x="1323583" y="331939"/>
                  <a:pt x="1313145" y="680581"/>
                  <a:pt x="1215025" y="864296"/>
                </a:cubicBezTo>
                <a:cubicBezTo>
                  <a:pt x="1116905" y="1048011"/>
                  <a:pt x="1091852" y="1252603"/>
                  <a:pt x="889348" y="1290181"/>
                </a:cubicBezTo>
                <a:cubicBezTo>
                  <a:pt x="686844" y="1327759"/>
                  <a:pt x="343422" y="1208761"/>
                  <a:pt x="0" y="1089764"/>
                </a:cubicBezTo>
              </a:path>
            </a:pathLst>
          </a:cu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0" name="手繪多邊形 479"/>
          <p:cNvSpPr/>
          <p:nvPr/>
        </p:nvSpPr>
        <p:spPr>
          <a:xfrm>
            <a:off x="4108537" y="5073041"/>
            <a:ext cx="1828800" cy="1177447"/>
          </a:xfrm>
          <a:custGeom>
            <a:avLst/>
            <a:gdLst>
              <a:gd name="connsiteX0" fmla="*/ 0 w 1828800"/>
              <a:gd name="connsiteY0" fmla="*/ 0 h 1177447"/>
              <a:gd name="connsiteX1" fmla="*/ 450937 w 1828800"/>
              <a:gd name="connsiteY1" fmla="*/ 200417 h 1177447"/>
              <a:gd name="connsiteX2" fmla="*/ 864296 w 1828800"/>
              <a:gd name="connsiteY2" fmla="*/ 601249 h 1177447"/>
              <a:gd name="connsiteX3" fmla="*/ 1528175 w 1828800"/>
              <a:gd name="connsiteY3" fmla="*/ 764088 h 1177447"/>
              <a:gd name="connsiteX4" fmla="*/ 1828800 w 1828800"/>
              <a:gd name="connsiteY4" fmla="*/ 1177447 h 1177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8800" h="1177447">
                <a:moveTo>
                  <a:pt x="0" y="0"/>
                </a:moveTo>
                <a:cubicBezTo>
                  <a:pt x="153444" y="50104"/>
                  <a:pt x="306888" y="100209"/>
                  <a:pt x="450937" y="200417"/>
                </a:cubicBezTo>
                <a:cubicBezTo>
                  <a:pt x="594986" y="300625"/>
                  <a:pt x="684756" y="507304"/>
                  <a:pt x="864296" y="601249"/>
                </a:cubicBezTo>
                <a:cubicBezTo>
                  <a:pt x="1043836" y="695194"/>
                  <a:pt x="1367425" y="668055"/>
                  <a:pt x="1528175" y="764088"/>
                </a:cubicBezTo>
                <a:cubicBezTo>
                  <a:pt x="1688925" y="860121"/>
                  <a:pt x="1758862" y="1018784"/>
                  <a:pt x="1828800" y="1177447"/>
                </a:cubicBezTo>
              </a:path>
            </a:pathLst>
          </a:cu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1" name="橢圓 480"/>
          <p:cNvSpPr/>
          <p:nvPr/>
        </p:nvSpPr>
        <p:spPr>
          <a:xfrm>
            <a:off x="5076056" y="1772816"/>
            <a:ext cx="1296144" cy="1368152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2" name="手繪多邊形 481"/>
          <p:cNvSpPr/>
          <p:nvPr/>
        </p:nvSpPr>
        <p:spPr>
          <a:xfrm>
            <a:off x="5668028" y="2858022"/>
            <a:ext cx="1918569" cy="862208"/>
          </a:xfrm>
          <a:custGeom>
            <a:avLst/>
            <a:gdLst>
              <a:gd name="connsiteX0" fmla="*/ 144049 w 1918569"/>
              <a:gd name="connsiteY0" fmla="*/ 599162 h 862208"/>
              <a:gd name="connsiteX1" fmla="*/ 807928 w 1918569"/>
              <a:gd name="connsiteY1" fmla="*/ 10438 h 862208"/>
              <a:gd name="connsiteX2" fmla="*/ 1810010 w 1918569"/>
              <a:gd name="connsiteY2" fmla="*/ 536531 h 862208"/>
              <a:gd name="connsiteX3" fmla="*/ 1459282 w 1918569"/>
              <a:gd name="connsiteY3" fmla="*/ 824630 h 862208"/>
              <a:gd name="connsiteX4" fmla="*/ 219205 w 1918569"/>
              <a:gd name="connsiteY4" fmla="*/ 762000 h 862208"/>
              <a:gd name="connsiteX5" fmla="*/ 144049 w 1918569"/>
              <a:gd name="connsiteY5" fmla="*/ 599162 h 86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18569" h="862208">
                <a:moveTo>
                  <a:pt x="144049" y="599162"/>
                </a:moveTo>
                <a:cubicBezTo>
                  <a:pt x="242170" y="473902"/>
                  <a:pt x="530268" y="20876"/>
                  <a:pt x="807928" y="10438"/>
                </a:cubicBezTo>
                <a:cubicBezTo>
                  <a:pt x="1085588" y="0"/>
                  <a:pt x="1701451" y="400832"/>
                  <a:pt x="1810010" y="536531"/>
                </a:cubicBezTo>
                <a:cubicBezTo>
                  <a:pt x="1918569" y="672230"/>
                  <a:pt x="1724416" y="787052"/>
                  <a:pt x="1459282" y="824630"/>
                </a:cubicBezTo>
                <a:cubicBezTo>
                  <a:pt x="1194148" y="862208"/>
                  <a:pt x="438411" y="801666"/>
                  <a:pt x="219205" y="762000"/>
                </a:cubicBezTo>
                <a:cubicBezTo>
                  <a:pt x="0" y="722334"/>
                  <a:pt x="45929" y="724422"/>
                  <a:pt x="144049" y="599162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83" name="手繪多邊形 482"/>
          <p:cNvSpPr/>
          <p:nvPr/>
        </p:nvSpPr>
        <p:spPr>
          <a:xfrm>
            <a:off x="6513534" y="1997901"/>
            <a:ext cx="1939446" cy="1421704"/>
          </a:xfrm>
          <a:custGeom>
            <a:avLst/>
            <a:gdLst>
              <a:gd name="connsiteX0" fmla="*/ 137787 w 1939446"/>
              <a:gd name="connsiteY0" fmla="*/ 56367 h 1421704"/>
              <a:gd name="connsiteX1" fmla="*/ 50104 w 1939446"/>
              <a:gd name="connsiteY1" fmla="*/ 231732 h 1421704"/>
              <a:gd name="connsiteX2" fmla="*/ 438411 w 1939446"/>
              <a:gd name="connsiteY2" fmla="*/ 908137 h 1421704"/>
              <a:gd name="connsiteX3" fmla="*/ 1678488 w 1939446"/>
              <a:gd name="connsiteY3" fmla="*/ 1359074 h 1421704"/>
              <a:gd name="connsiteX4" fmla="*/ 1929008 w 1939446"/>
              <a:gd name="connsiteY4" fmla="*/ 1283918 h 1421704"/>
              <a:gd name="connsiteX5" fmla="*/ 1741118 w 1939446"/>
              <a:gd name="connsiteY5" fmla="*/ 682669 h 1421704"/>
              <a:gd name="connsiteX6" fmla="*/ 1503124 w 1939446"/>
              <a:gd name="connsiteY6" fmla="*/ 306888 h 1421704"/>
              <a:gd name="connsiteX7" fmla="*/ 538619 w 1939446"/>
              <a:gd name="connsiteY7" fmla="*/ 43841 h 1421704"/>
              <a:gd name="connsiteX8" fmla="*/ 137787 w 1939446"/>
              <a:gd name="connsiteY8" fmla="*/ 56367 h 1421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9446" h="1421704">
                <a:moveTo>
                  <a:pt x="137787" y="56367"/>
                </a:moveTo>
                <a:cubicBezTo>
                  <a:pt x="56368" y="87682"/>
                  <a:pt x="0" y="89771"/>
                  <a:pt x="50104" y="231732"/>
                </a:cubicBezTo>
                <a:cubicBezTo>
                  <a:pt x="100208" y="373693"/>
                  <a:pt x="167014" y="720247"/>
                  <a:pt x="438411" y="908137"/>
                </a:cubicBezTo>
                <a:cubicBezTo>
                  <a:pt x="709808" y="1096027"/>
                  <a:pt x="1430055" y="1296444"/>
                  <a:pt x="1678488" y="1359074"/>
                </a:cubicBezTo>
                <a:cubicBezTo>
                  <a:pt x="1926921" y="1421704"/>
                  <a:pt x="1918570" y="1396652"/>
                  <a:pt x="1929008" y="1283918"/>
                </a:cubicBezTo>
                <a:cubicBezTo>
                  <a:pt x="1939446" y="1171184"/>
                  <a:pt x="1812099" y="845507"/>
                  <a:pt x="1741118" y="682669"/>
                </a:cubicBezTo>
                <a:cubicBezTo>
                  <a:pt x="1670137" y="519831"/>
                  <a:pt x="1703540" y="413359"/>
                  <a:pt x="1503124" y="306888"/>
                </a:cubicBezTo>
                <a:cubicBezTo>
                  <a:pt x="1302708" y="200417"/>
                  <a:pt x="768263" y="87682"/>
                  <a:pt x="538619" y="43841"/>
                </a:cubicBezTo>
                <a:cubicBezTo>
                  <a:pt x="308975" y="0"/>
                  <a:pt x="219206" y="25052"/>
                  <a:pt x="137787" y="56367"/>
                </a:cubicBezTo>
                <a:close/>
              </a:path>
            </a:pathLst>
          </a:cu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457200" y="1639341"/>
            <a:ext cx="8229600" cy="4525963"/>
          </a:xfrm>
        </p:spPr>
        <p:txBody>
          <a:bodyPr/>
          <a:lstStyle/>
          <a:p>
            <a:r>
              <a:rPr lang="en-US" altLang="zh-TW" dirty="0" smtClean="0"/>
              <a:t>Supervised learning</a:t>
            </a:r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Machine learning structure</a:t>
            </a:r>
            <a:endParaRPr lang="zh-TW" altLang="en-US" dirty="0"/>
          </a:p>
        </p:txBody>
      </p:sp>
      <p:pic>
        <p:nvPicPr>
          <p:cNvPr id="2050" name="Picture 2" descr="C:\Users\Ian\Desktop\supervis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387" y="2204864"/>
            <a:ext cx="6059941" cy="3715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rethinkdb</a:t>
            </a:r>
          </a:p>
          <a:p>
            <a:r>
              <a:rPr lang="en-US"/>
              <a:t>firebase</a:t>
            </a:r>
          </a:p>
          <a:p>
            <a:r>
              <a:rPr lang="en-US"/>
              <a:t>canvas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数据实时展示与可视化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讨论项目计划书架构</a:t>
            </a:r>
          </a:p>
          <a:p>
            <a:r>
              <a:rPr lang="zh-CN" altLang="en-US"/>
              <a:t>讨论</a:t>
            </a:r>
            <a:r>
              <a:rPr lang="en-US" altLang="zh-CN"/>
              <a:t>ocr</a:t>
            </a:r>
            <a:r>
              <a:rPr lang="zh-CN" altLang="en-US"/>
              <a:t>识别技术现状，存在的问题</a:t>
            </a:r>
          </a:p>
          <a:p>
            <a:r>
              <a:rPr lang="zh-CN" altLang="en-US"/>
              <a:t>讨论区块链的相关技术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第四次会议议程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进度汇报</a:t>
            </a:r>
          </a:p>
          <a:p>
            <a:pPr marL="0" indent="0">
              <a:buNone/>
            </a:pPr>
            <a:r>
              <a:rPr lang="zh-CN" altLang="en-US"/>
              <a:t>   </a:t>
            </a:r>
            <a:r>
              <a:rPr lang="en-US" altLang="zh-CN"/>
              <a:t>12</a:t>
            </a:r>
            <a:r>
              <a:rPr lang="zh-CN" altLang="en-US"/>
              <a:t>月</a:t>
            </a:r>
            <a:r>
              <a:rPr lang="en-US" altLang="zh-CN"/>
              <a:t>4</a:t>
            </a:r>
            <a:r>
              <a:rPr lang="zh-CN" altLang="en-US"/>
              <a:t>日</a:t>
            </a:r>
          </a:p>
          <a:p>
            <a:pPr marL="0" indent="0">
              <a:buNone/>
            </a:pPr>
            <a:r>
              <a:rPr lang="zh-CN" altLang="en-US" sz="2400">
                <a:solidFill>
                  <a:schemeClr val="tx1"/>
                </a:solidFill>
                <a:uFillTx/>
              </a:rPr>
              <a:t>     </a:t>
            </a:r>
            <a:r>
              <a:rPr lang="en-US" altLang="zh-CN" sz="2400">
                <a:solidFill>
                  <a:schemeClr val="tx1"/>
                </a:solidFill>
                <a:uFillTx/>
              </a:rPr>
              <a:t>1.</a:t>
            </a:r>
            <a:r>
              <a:rPr lang="zh-CN" altLang="en-US" sz="2400">
                <a:solidFill>
                  <a:schemeClr val="tx1"/>
                </a:solidFill>
                <a:uFillTx/>
              </a:rPr>
              <a:t>组织第二次实习完成业务过程的基本认识</a:t>
            </a:r>
          </a:p>
          <a:p>
            <a:pPr marL="0" indent="0">
              <a:buNone/>
            </a:pPr>
            <a:r>
              <a:rPr lang="zh-CN" altLang="en-US" sz="2400">
                <a:solidFill>
                  <a:schemeClr val="tx1"/>
                </a:solidFill>
                <a:uFillTx/>
              </a:rPr>
              <a:t>     </a:t>
            </a:r>
            <a:r>
              <a:rPr lang="en-US" altLang="zh-CN" sz="2400">
                <a:solidFill>
                  <a:schemeClr val="tx1"/>
                </a:solidFill>
                <a:uFillTx/>
              </a:rPr>
              <a:t>2.</a:t>
            </a:r>
            <a:r>
              <a:rPr lang="zh-CN" altLang="en-US" sz="2400">
                <a:solidFill>
                  <a:schemeClr val="tx1"/>
                </a:solidFill>
                <a:uFillTx/>
              </a:rPr>
              <a:t>调查整体技术的选型和常见的算法</a:t>
            </a:r>
          </a:p>
          <a:p>
            <a:pPr marL="0" indent="0">
              <a:buNone/>
            </a:pPr>
            <a:r>
              <a:rPr lang="zh-CN" altLang="en-US" sz="2400">
                <a:solidFill>
                  <a:schemeClr val="tx1"/>
                </a:solidFill>
                <a:uFillTx/>
              </a:rPr>
              <a:t>     </a:t>
            </a:r>
            <a:r>
              <a:rPr lang="en-US" altLang="zh-CN" sz="2400">
                <a:solidFill>
                  <a:schemeClr val="tx1"/>
                </a:solidFill>
                <a:uFillTx/>
              </a:rPr>
              <a:t>3.</a:t>
            </a:r>
            <a:r>
              <a:rPr lang="zh-CN" altLang="en-US" sz="2400">
                <a:solidFill>
                  <a:schemeClr val="tx1"/>
                </a:solidFill>
                <a:uFillTx/>
              </a:rPr>
              <a:t>调查常见的大数据成果展示</a:t>
            </a:r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endParaRPr lang="zh-CN" alt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项目实施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计划进度</a:t>
            </a:r>
          </a:p>
          <a:p>
            <a:pPr marL="0" indent="0">
              <a:buNone/>
            </a:pPr>
            <a:r>
              <a:rPr lang="zh-CN" altLang="en-US"/>
              <a:t>    </a:t>
            </a:r>
            <a:r>
              <a:rPr lang="en-US" altLang="zh-CN"/>
              <a:t>12</a:t>
            </a:r>
            <a:r>
              <a:rPr lang="zh-CN" altLang="en-US"/>
              <a:t>月</a:t>
            </a:r>
            <a:r>
              <a:rPr lang="en-US" altLang="zh-CN"/>
              <a:t>4</a:t>
            </a:r>
            <a:r>
              <a:rPr lang="zh-CN" altLang="en-US"/>
              <a:t>日</a:t>
            </a:r>
          </a:p>
          <a:p>
            <a:pPr marL="0" indent="0">
              <a:buNone/>
            </a:pPr>
            <a:r>
              <a:rPr lang="zh-CN" altLang="en-US"/>
              <a:t>      </a:t>
            </a:r>
            <a:r>
              <a:rPr lang="zh-CN" altLang="en-US" sz="2000">
                <a:solidFill>
                  <a:schemeClr val="tx1"/>
                </a:solidFill>
                <a:uFillTx/>
              </a:rPr>
              <a:t>完成项目数据这一项的调查，对接数据库</a:t>
            </a: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uFillTx/>
              </a:rPr>
              <a:t>         组织第</a:t>
            </a:r>
            <a:r>
              <a:rPr lang="en-US" altLang="zh-CN" sz="2000">
                <a:solidFill>
                  <a:schemeClr val="tx1"/>
                </a:solidFill>
                <a:uFillTx/>
              </a:rPr>
              <a:t>3</a:t>
            </a:r>
            <a:r>
              <a:rPr lang="zh-CN" altLang="en-US" sz="2000">
                <a:solidFill>
                  <a:schemeClr val="tx1"/>
                </a:solidFill>
                <a:uFillTx/>
              </a:rPr>
              <a:t>次实习</a:t>
            </a: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uFillTx/>
              </a:rPr>
              <a:t>       </a:t>
            </a:r>
            <a:r>
              <a:rPr lang="en-US" altLang="zh-CN" sz="2000">
                <a:solidFill>
                  <a:schemeClr val="tx1"/>
                </a:solidFill>
                <a:uFillTx/>
              </a:rPr>
              <a:t>12</a:t>
            </a:r>
            <a:r>
              <a:rPr lang="zh-CN" altLang="en-US" sz="2000">
                <a:solidFill>
                  <a:schemeClr val="tx1"/>
                </a:solidFill>
                <a:uFillTx/>
              </a:rPr>
              <a:t>月</a:t>
            </a:r>
            <a:r>
              <a:rPr lang="en-US" altLang="zh-CN" sz="2000">
                <a:solidFill>
                  <a:schemeClr val="tx1"/>
                </a:solidFill>
                <a:uFillTx/>
              </a:rPr>
              <a:t>10</a:t>
            </a:r>
            <a:r>
              <a:rPr lang="zh-CN" altLang="en-US" sz="2000">
                <a:solidFill>
                  <a:schemeClr val="tx1"/>
                </a:solidFill>
                <a:uFillTx/>
              </a:rPr>
              <a:t>日</a:t>
            </a: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uFillTx/>
              </a:rPr>
              <a:t>         组织第</a:t>
            </a:r>
            <a:r>
              <a:rPr lang="en-US" altLang="zh-CN" sz="2000">
                <a:solidFill>
                  <a:schemeClr val="tx1"/>
                </a:solidFill>
                <a:uFillTx/>
              </a:rPr>
              <a:t>4</a:t>
            </a:r>
            <a:r>
              <a:rPr lang="zh-CN" altLang="en-US" sz="2000">
                <a:solidFill>
                  <a:schemeClr val="tx1"/>
                </a:solidFill>
                <a:uFillTx/>
              </a:rPr>
              <a:t>次实习</a:t>
            </a: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uFillTx/>
              </a:rPr>
              <a:t>         </a:t>
            </a:r>
            <a:r>
              <a:rPr lang="en-US" altLang="zh-CN" sz="2000">
                <a:solidFill>
                  <a:schemeClr val="tx1"/>
                </a:solidFill>
                <a:uFillTx/>
              </a:rPr>
              <a:t>ocr</a:t>
            </a:r>
            <a:r>
              <a:rPr lang="zh-CN" altLang="en-US" sz="2000">
                <a:solidFill>
                  <a:schemeClr val="tx1"/>
                </a:solidFill>
                <a:uFillTx/>
              </a:rPr>
              <a:t>技术框架搭建与普通标签测试</a:t>
            </a: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uFillTx/>
              </a:rPr>
              <a:t>         区块链技术调研</a:t>
            </a: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uFillTx/>
              </a:rPr>
              <a:t>         项目计划书调查与起草</a:t>
            </a:r>
          </a:p>
          <a:p>
            <a:pPr marL="0" indent="0">
              <a:buNone/>
            </a:pPr>
            <a:r>
              <a:rPr lang="zh-CN" altLang="en-US" sz="2000">
                <a:solidFill>
                  <a:schemeClr val="tx1"/>
                </a:solidFill>
                <a:uFillTx/>
              </a:rPr>
              <a:t>     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项目实施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案例</a:t>
            </a:r>
          </a:p>
          <a:p>
            <a:pPr marL="0" indent="0">
              <a:buNone/>
            </a:pPr>
            <a:r>
              <a:rPr lang="zh-CN" altLang="en-US"/>
              <a:t>     滴滴出行</a:t>
            </a:r>
          </a:p>
          <a:p>
            <a:pPr marL="0" indent="0">
              <a:buNone/>
            </a:pPr>
            <a:r>
              <a:rPr lang="zh-CN" altLang="en-US"/>
              <a:t>     </a:t>
            </a:r>
            <a:r>
              <a:rPr lang="zh-CN" altLang="en-US">
                <a:hlinkClick r:id="rId2"/>
              </a:rPr>
              <a:t>腾讯</a:t>
            </a:r>
            <a:r>
              <a:rPr lang="en-US" altLang="zh-CN">
                <a:hlinkClick r:id="rId2"/>
              </a:rPr>
              <a:t>qq</a:t>
            </a:r>
            <a:r>
              <a:rPr lang="zh-CN" altLang="en-US">
                <a:hlinkClick r:id="rId2"/>
              </a:rPr>
              <a:t>空间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     </a:t>
            </a:r>
            <a:r>
              <a:rPr lang="zh-CN" altLang="zh-CN">
                <a:hlinkClick r:id="rId3" action="ppaction://hlinkfile"/>
              </a:rPr>
              <a:t>阿里指数</a:t>
            </a:r>
          </a:p>
          <a:p>
            <a:pPr marL="0" indent="0">
              <a:buNone/>
            </a:pPr>
            <a:endParaRPr lang="zh-CN" altLang="zh-CN">
              <a:hlinkClick r:id="rId3" action="ppaction://hlinkfile"/>
            </a:endParaRPr>
          </a:p>
          <a:p>
            <a:pPr marL="0" indent="0">
              <a:buNone/>
            </a:pPr>
            <a:r>
              <a:rPr lang="zh-CN" altLang="zh-CN">
                <a:hlinkClick r:id="rId3" action="ppaction://hlinkfile"/>
              </a:rPr>
              <a:t>    </a:t>
            </a:r>
          </a:p>
          <a:p>
            <a:pPr marL="0" indent="0">
              <a:buNone/>
            </a:pPr>
            <a:r>
              <a:rPr lang="zh-CN" altLang="zh-CN"/>
              <a:t>    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成果展示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项目计划书</a:t>
            </a:r>
          </a:p>
          <a:p>
            <a:r>
              <a:rPr lang="zh-CN" altLang="en-US"/>
              <a:t>区块链实施方案讨论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/>
              <a:t>第五次会议议程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10765"/>
            <a:ext cx="8229600" cy="4626547"/>
          </a:xfrm>
        </p:spPr>
        <p:txBody>
          <a:bodyPr>
            <a:normAutofit/>
          </a:bodyPr>
          <a:lstStyle/>
          <a:p>
            <a:r>
              <a:rPr lang="zh-CN" altLang="en-US" dirty="0"/>
              <a:t>问题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/>
              <a:t>）关于智慧国检区块链应用的业务场景	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- </a:t>
            </a:r>
            <a:r>
              <a:rPr lang="zh-CN" altLang="en-US" dirty="0"/>
              <a:t>请具体描述一下业务场景：		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~</a:t>
            </a:r>
            <a:r>
              <a:rPr lang="zh-CN" altLang="en-US" dirty="0"/>
              <a:t>包括参与方、上链数据类型、数据量；	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- </a:t>
            </a:r>
            <a:r>
              <a:rPr lang="zh-CN" altLang="en-US" dirty="0"/>
              <a:t>对链上数据有哪些监管要求和使用要求：	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~</a:t>
            </a:r>
            <a:r>
              <a:rPr lang="zh-CN" altLang="en-US" dirty="0"/>
              <a:t>怎么监控数据、以书面方式使用</a:t>
            </a:r>
            <a:r>
              <a:rPr lang="zh-CN" altLang="en-US" dirty="0" smtClean="0"/>
              <a:t>数据</a:t>
            </a:r>
            <a:endParaRPr lang="en-US" altLang="zh-CN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区块链讨论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682773"/>
            <a:ext cx="8229600" cy="4626547"/>
          </a:xfrm>
        </p:spPr>
        <p:txBody>
          <a:bodyPr>
            <a:normAutofit/>
          </a:bodyPr>
          <a:lstStyle/>
          <a:p>
            <a:r>
              <a:rPr lang="zh-CN" altLang="en-US" dirty="0"/>
              <a:t>问题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en-US" altLang="zh-CN" dirty="0"/>
              <a:t>2</a:t>
            </a:r>
            <a:r>
              <a:rPr lang="zh-CN" altLang="en-US" dirty="0"/>
              <a:t>）技术要求和部署要求等；	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-</a:t>
            </a:r>
            <a:r>
              <a:rPr lang="zh-CN" altLang="en-US" dirty="0"/>
              <a:t>技术要求：		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~</a:t>
            </a:r>
            <a:r>
              <a:rPr lang="zh-CN" altLang="en-US" dirty="0"/>
              <a:t>所要设计到的和其他平台的中间通信环节（具体有哪些地方需要交互</a:t>
            </a:r>
            <a:r>
              <a:rPr lang="zh-CN" altLang="en-US" dirty="0" smtClean="0"/>
              <a:t>）</a:t>
            </a:r>
            <a:r>
              <a:rPr lang="zh-CN" altLang="en-US" dirty="0"/>
              <a:t>	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-</a:t>
            </a:r>
            <a:r>
              <a:rPr lang="zh-CN" altLang="en-US" dirty="0"/>
              <a:t>部署要去：		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~</a:t>
            </a:r>
            <a:r>
              <a:rPr lang="zh-CN" altLang="en-US" dirty="0"/>
              <a:t>部署的环境，可以提供的性能、安全性等。</a:t>
            </a:r>
            <a:r>
              <a:rPr lang="en-US" altLang="zh-CN" dirty="0"/>
              <a:t>3</a:t>
            </a:r>
            <a:r>
              <a:rPr lang="zh-CN" altLang="en-US" dirty="0"/>
              <a:t>）项目设想与远景规划。（智能合约、电子证书）</a:t>
            </a:r>
            <a:endParaRPr lang="en-US" altLang="zh-C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区块链讨论</a:t>
            </a:r>
          </a:p>
        </p:txBody>
      </p:sp>
    </p:spTree>
    <p:extLst>
      <p:ext uri="{BB962C8B-B14F-4D97-AF65-F5344CB8AC3E}">
        <p14:creationId xmlns:p14="http://schemas.microsoft.com/office/powerpoint/2010/main" val="1151720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16223340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551940"/>
            <a:ext cx="8229600" cy="45212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项目设计方案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20000477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50390"/>
            <a:ext cx="8229600" cy="39243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项目应用场景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高山峻嶺">
  <a:themeElements>
    <a:clrScheme name="高山峻嶺">
      <a:dk1>
        <a:srgbClr val="000000"/>
      </a:dk1>
      <a:lt1>
        <a:srgbClr val="FFFFFF"/>
      </a:lt1>
      <a:dk2>
        <a:srgbClr val="0536B3"/>
      </a:dk2>
      <a:lt2>
        <a:srgbClr val="7CB7F8"/>
      </a:lt2>
      <a:accent1>
        <a:srgbClr val="3F9EE4"/>
      </a:accent1>
      <a:accent2>
        <a:srgbClr val="77B559"/>
      </a:accent2>
      <a:accent3>
        <a:srgbClr val="E4A81B"/>
      </a:accent3>
      <a:accent4>
        <a:srgbClr val="108BB4"/>
      </a:accent4>
      <a:accent5>
        <a:srgbClr val="DA7328"/>
      </a:accent5>
      <a:accent6>
        <a:srgbClr val="AE589F"/>
      </a:accent6>
      <a:hlink>
        <a:srgbClr val="460245"/>
      </a:hlink>
      <a:folHlink>
        <a:srgbClr val="AC17D6"/>
      </a:folHlink>
    </a:clrScheme>
    <a:fontScheme name="高山峻嶺">
      <a:majorFont>
        <a:latin typeface="Gill Sans MT"/>
        <a:ea typeface=""/>
        <a:cs typeface=""/>
        <a:font script="Grek" typeface="Arial"/>
        <a:font script="Cyrl" typeface="Arial"/>
        <a:font script="Jpan" typeface="HG丸ｺﾞｼｯｸM-PRO"/>
        <a:font script="Hang" typeface="HY 헤드라인 M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ill Sans MT"/>
        <a:ea typeface=""/>
        <a:cs typeface=""/>
        <a:font script="Grek" typeface="Arial"/>
        <a:font script="Cyrl" typeface="Arial"/>
        <a:font script="Jpan" typeface="HG丸ｺﾞｼｯｸM-PRO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高山峻嶺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100000"/>
                <a:hueMod val="100000"/>
                <a:satMod val="100000"/>
              </a:schemeClr>
            </a:gs>
            <a:gs pos="50000">
              <a:schemeClr val="phClr">
                <a:tint val="25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100000"/>
                <a:hueMod val="100000"/>
                <a:satMod val="1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40000"/>
                <a:shade val="100000"/>
                <a:hueMod val="100000"/>
                <a:satMod val="100000"/>
              </a:schemeClr>
            </a:gs>
            <a:gs pos="30000">
              <a:schemeClr val="phClr">
                <a:tint val="100000"/>
                <a:shade val="100000"/>
                <a:hueMod val="100000"/>
                <a:satMod val="100000"/>
              </a:schemeClr>
            </a:gs>
            <a:gs pos="68000">
              <a:schemeClr val="phClr">
                <a:tint val="10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40000"/>
                <a:shade val="100000"/>
                <a:hueMod val="100000"/>
                <a:sat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br" rotWithShape="0">
              <a:srgbClr val="000000">
                <a:alpha val="0"/>
              </a:srgbClr>
            </a:outerShdw>
          </a:effectLst>
        </a:effectStyle>
        <a:effectStyle>
          <a:effectLst>
            <a:outerShdw blurRad="38100" dist="25400" dir="5400000" algn="ctr" rotWithShape="0">
              <a:srgbClr val="EBE9ED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glow" dir="b"/>
          </a:scene3d>
          <a:sp3d contourW="6350" prstMaterial="softEdge">
            <a:bevelT w="25400" h="25400"/>
            <a:contourClr>
              <a:schemeClr val="phClr">
                <a:tint val="9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reflection blurRad="12700" stA="40000" endPos="40000" dist="25400" dir="5400000" sy="-100000" rotWithShape="0"/>
          </a:effectLst>
          <a:scene3d>
            <a:camera prst="perspectiveFront"/>
            <a:lightRig rig="glow" dir="b"/>
          </a:scene3d>
          <a:sp3d contourW="6350" prstMaterial="softEdge">
            <a:bevelT w="50800" h="25400"/>
            <a:contourClr>
              <a:schemeClr val="phClr">
                <a:tint val="100000"/>
                <a:shade val="80000"/>
                <a:hueMod val="100000"/>
                <a:satMod val="1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95000"/>
                <a:satMod val="100000"/>
              </a:schemeClr>
            </a:gs>
            <a:gs pos="100000">
              <a:schemeClr val="phClr">
                <a:tint val="10000"/>
                <a:satMod val="300000"/>
              </a:schemeClr>
            </a:gs>
          </a:gsLst>
          <a:lin ang="13000000" scaled="0"/>
        </a:gradFill>
        <a:blipFill>
          <a:blip xmlns:r="http://schemas.openxmlformats.org/officeDocument/2006/relationships" r:embed="rId1">
            <a:duotone>
              <a:schemeClr val="phClr">
                <a:shade val="75000"/>
              </a:schemeClr>
              <a:schemeClr val="phClr">
                <a:tint val="5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TC010219414[[fn=高山佈景主題]]</Template>
  <TotalTime>3</TotalTime>
  <Words>1057</Words>
  <Application>Microsoft Macintosh PowerPoint</Application>
  <PresentationFormat>全屏显示(4:3)</PresentationFormat>
  <Paragraphs>276</Paragraphs>
  <Slides>43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53" baseType="lpstr">
      <vt:lpstr>Calibri</vt:lpstr>
      <vt:lpstr>Gill Sans MT</vt:lpstr>
      <vt:lpstr>MS PGothic</vt:lpstr>
      <vt:lpstr>Wingdings 2</vt:lpstr>
      <vt:lpstr>黑体</vt:lpstr>
      <vt:lpstr>맑은 고딕</vt:lpstr>
      <vt:lpstr>微軟正黑體</vt:lpstr>
      <vt:lpstr>新細明體</vt:lpstr>
      <vt:lpstr>Arial</vt:lpstr>
      <vt:lpstr>高山峻嶺</vt:lpstr>
      <vt:lpstr>智慧国检项目 </vt:lpstr>
      <vt:lpstr>  整体议程 </vt:lpstr>
      <vt:lpstr>第三次会议讨论议程</vt:lpstr>
      <vt:lpstr>第四次会议议程</vt:lpstr>
      <vt:lpstr>第五次会议议程</vt:lpstr>
      <vt:lpstr>区块链讨论</vt:lpstr>
      <vt:lpstr>区块链讨论</vt:lpstr>
      <vt:lpstr>项目设计方案</vt:lpstr>
      <vt:lpstr>项目应用场景</vt:lpstr>
      <vt:lpstr>应用场景</vt:lpstr>
      <vt:lpstr>  重要时间节点 </vt:lpstr>
      <vt:lpstr>检疫需求</vt:lpstr>
      <vt:lpstr>常见业务流程确定</vt:lpstr>
      <vt:lpstr>业务流程抽象</vt:lpstr>
      <vt:lpstr>业务部门架构</vt:lpstr>
      <vt:lpstr>部门软件关系</vt:lpstr>
      <vt:lpstr>数据来源</vt:lpstr>
      <vt:lpstr>技术选型</vt:lpstr>
      <vt:lpstr>区块链核心技术</vt:lpstr>
      <vt:lpstr>普通块结构</vt:lpstr>
      <vt:lpstr>初始块构造算法</vt:lpstr>
      <vt:lpstr>成链算法</vt:lpstr>
      <vt:lpstr>成链算法</vt:lpstr>
      <vt:lpstr>ocr面临的问题</vt:lpstr>
      <vt:lpstr>OCR技术成果展示</vt:lpstr>
      <vt:lpstr>噪音区域干扰</vt:lpstr>
      <vt:lpstr>噪音区域干扰</vt:lpstr>
      <vt:lpstr>非理想位置拍摄</vt:lpstr>
      <vt:lpstr>理想输入图像</vt:lpstr>
      <vt:lpstr>测试输出</vt:lpstr>
      <vt:lpstr>测试输出</vt:lpstr>
      <vt:lpstr>图像数据处理</vt:lpstr>
      <vt:lpstr>数据统计分析</vt:lpstr>
      <vt:lpstr>数据预测</vt:lpstr>
      <vt:lpstr>机器学习基本模型</vt:lpstr>
      <vt:lpstr>Training and testing</vt:lpstr>
      <vt:lpstr>Algorithms</vt:lpstr>
      <vt:lpstr>Machine learning structure</vt:lpstr>
      <vt:lpstr>数据实时展示与可视化</vt:lpstr>
      <vt:lpstr>项目实施</vt:lpstr>
      <vt:lpstr>项目实施</vt:lpstr>
      <vt:lpstr>成果展示</vt:lpstr>
      <vt:lpstr>Thanks</vt:lpstr>
    </vt:vector>
  </TitlesOfParts>
  <Company>NTU DISP LAB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Ian Chang</dc:creator>
  <cp:lastModifiedBy>Microsoft Office 用户</cp:lastModifiedBy>
  <cp:revision>112</cp:revision>
  <dcterms:created xsi:type="dcterms:W3CDTF">2011-10-12T13:27:00Z</dcterms:created>
  <dcterms:modified xsi:type="dcterms:W3CDTF">2017-12-18T06:03:26Z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1033-10.2.0.5978</vt:lpwstr>
  </property>
</Properties>
</file>

<file path=docProps/thumbnail.jpeg>
</file>